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0" r:id="rId2"/>
    <p:sldId id="1247" r:id="rId3"/>
    <p:sldId id="1254" r:id="rId4"/>
    <p:sldId id="1248" r:id="rId5"/>
    <p:sldId id="1252" r:id="rId6"/>
    <p:sldId id="1261" r:id="rId7"/>
    <p:sldId id="1262" r:id="rId8"/>
    <p:sldId id="1259" r:id="rId9"/>
    <p:sldId id="1258" r:id="rId10"/>
    <p:sldId id="1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D6930"/>
    <a:srgbClr val="ED6931"/>
    <a:srgbClr val="FF9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5658"/>
  </p:normalViewPr>
  <p:slideViewPr>
    <p:cSldViewPr snapToGrid="0">
      <p:cViewPr varScale="1">
        <p:scale>
          <a:sx n="59" d="100"/>
          <a:sy n="59" d="100"/>
        </p:scale>
        <p:origin x="788" y="60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E053-585F-364C-860B-026A7D8589C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AAD7-0D73-9243-844E-66EC346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AAD7-0D73-9243-844E-66EC346108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D020-D3BD-AC41-874C-54E81DC6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89002-669F-7A48-A64F-66123ED9C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ABFB3-5B42-1E45-B071-7972B7C8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2A4B-C927-CF4C-9796-3951ED4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E9FC-E581-3C40-B7AD-3078A81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BE0A-278D-E141-9BAA-ED05C5B3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35227-A749-334A-876C-4CB59028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DE38A-D79E-3A4F-8B37-DCA5DAE0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0B33-A118-6248-BC2D-0AE48C1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AE0A-D82E-E343-B3A0-251D572E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470DD-41FF-4043-91FF-AE7213A93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E180A-70E7-D345-BC98-5284847B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4C13-65C8-7B4A-8602-6CE87E90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BB5B-632F-5744-826A-B8D6593F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AF8A-A922-7C49-BAA3-512A6BDA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273D-3766-8E49-A866-0B2F3D4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8793-BA57-204A-80C7-5F960985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B052-527E-614E-AD8C-82234BDF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FAFB-ED36-7846-BA67-E0FD4993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9F7-C0FA-374C-AF3E-40EC8830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BA39-306F-614E-87CF-A9F2D498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612C6-0412-294B-84F5-4261A763B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73B-4B6C-8D40-AE0B-3C02E0AE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5C6B-2376-0340-A9E4-A49AC44E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CA06B-CE57-9B40-B3AC-719331F9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EF80-69D9-134A-A208-AD1B2ABD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1472-EE33-EC40-91A1-A29B704A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5D6-B56D-A94E-ADEE-7281A163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87DD7-7E2C-4C47-AE71-3CFA5C53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330C-61A5-A149-B44C-67650D8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5376-5EB4-1E48-BEB6-82794D7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6FBD-E527-824A-96B5-EC221F2D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1C4E-D635-D349-A6EE-F2AF31D76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30677-3A41-C949-882D-43DB4419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003EC-4D3F-264F-A678-FC44301D6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8D7E8-3539-3142-8049-0ABA0E52F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1B00F-B956-8C45-A5AD-504DA7B7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E92B4-9C6B-C145-94B9-82F8A025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8D23-EA27-E841-A13C-9EF2E22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9E83-F12D-FE4D-97F5-950E8279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3982A-ABAF-D34B-B892-E88C9FD3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F0D2E-1EA0-5649-8B5C-B5BB509A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EEF9-42BF-E04A-888C-2346C45A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D185D-37F3-FD46-A980-220E1C76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CCF48-9124-F442-B510-B32D632E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7183C-5354-9844-AFFD-4D090C00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212E-B307-3E46-869A-B0DE5E5B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8FDB-F06D-B345-BF55-A7ADFD19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5C7E3-EBCB-6148-B755-9CFDC7FEE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5480E-FA39-6748-9CED-FEB5A29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C353D-BDFB-CE45-BDE0-4922E01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5022C-503A-8347-9CDC-E50580F1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028C-ABCF-7642-AB23-287B6E5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9A2E2-3BAA-9B4C-A2DA-067691B25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40415-AFBB-3D4D-B736-1AF587E5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7F8F9-FF93-D046-95E7-5346F017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C5D30-F85A-934E-B12D-31BCF7D3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B6D7A-79F9-0E45-81F2-21701169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25E50-B71B-5549-90AE-103C9FC3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4243E-706F-8A4E-81F2-4644F9DE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4962-03CE-664C-A6CF-C0F206799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4120-ADA4-6248-BAF2-5E95A2F26F4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2E3E-A507-D644-984B-31D9F34DE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99B5-1261-9B4D-83BE-A2EF388D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orange logo&#10;&#10;Description automatically generated">
            <a:extLst>
              <a:ext uri="{FF2B5EF4-FFF2-40B4-BE49-F238E27FC236}">
                <a16:creationId xmlns:a16="http://schemas.microsoft.com/office/drawing/2014/main" id="{02D17304-75BC-F2E4-ED95-ABF8068010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36791"/>
            <a:ext cx="1249017" cy="4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3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988" y="773985"/>
            <a:ext cx="10343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</a:rPr>
              <a:t>PhotonHub Demo Centre</a:t>
            </a: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01</a:t>
            </a:r>
            <a:endParaRPr lang="en-US" sz="3200" dirty="0">
              <a:solidFill>
                <a:schemeClr val="accent1"/>
              </a:solidFill>
              <a:highlight>
                <a:srgbClr val="FFFF00"/>
              </a:highlight>
              <a:latin typeface="Arial Rounded MT Bold" panose="020F0704030504030204" pitchFamily="34" charset="77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Optical </a:t>
            </a:r>
            <a:r>
              <a:rPr lang="en-US" sz="32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Sensing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0" y="3479811"/>
            <a:ext cx="1064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Course Provider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Brussels Photonics,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Vrije Universiteit Brussel,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Belgium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90F08-AA40-8349-9B63-9C7BB7779C67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2DD99-B53E-1E43-880E-60496BCC45A8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</p:spTree>
    <p:extLst>
      <p:ext uri="{BB962C8B-B14F-4D97-AF65-F5344CB8AC3E}">
        <p14:creationId xmlns:p14="http://schemas.microsoft.com/office/powerpoint/2010/main" val="403383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7C6F34B-9B35-174B-A667-C8B43ABB4B63}"/>
              </a:ext>
            </a:extLst>
          </p:cNvPr>
          <p:cNvSpPr txBox="1"/>
          <p:nvPr/>
        </p:nvSpPr>
        <p:spPr>
          <a:xfrm>
            <a:off x="5026426" y="117973"/>
            <a:ext cx="215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Keywords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352F26-D30C-A449-BB5F-7F0C58673E8B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414A0F-F086-794F-A79C-139C65365452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17EC7A-911D-A94D-B3B3-B8175156D8FD}"/>
              </a:ext>
            </a:extLst>
          </p:cNvPr>
          <p:cNvSpPr txBox="1"/>
          <p:nvPr/>
        </p:nvSpPr>
        <p:spPr>
          <a:xfrm>
            <a:off x="878279" y="1054437"/>
            <a:ext cx="10281558" cy="128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Optical measurement, Sensor, Optical </a:t>
            </a:r>
            <a:r>
              <a:rPr lang="en-US" b="1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Fibre</a:t>
            </a: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, Manufacturing, Pilot Line, Equipment, Automation, Optical </a:t>
            </a:r>
            <a:r>
              <a:rPr lang="en-US" b="1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fibre</a:t>
            </a: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sensing, strain and temperature sensing, structural health monitoring, </a:t>
            </a:r>
            <a:r>
              <a:rPr lang="en-US" b="1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Fibre</a:t>
            </a: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Bragg grating, Distributed sensing, Data interpretation </a:t>
            </a:r>
            <a:r>
              <a:rPr lang="en-US" b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and reporting</a:t>
            </a:r>
            <a:endParaRPr lang="en-US" b="1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216C6-942F-614F-A6C0-6257EF71EA9C}"/>
              </a:ext>
            </a:extLst>
          </p:cNvPr>
          <p:cNvSpPr txBox="1"/>
          <p:nvPr/>
        </p:nvSpPr>
        <p:spPr>
          <a:xfrm>
            <a:off x="1751303" y="3088328"/>
            <a:ext cx="8715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Relevant Technology &amp; Application Domain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156C97-191F-BD44-B48D-8CCEEEED17E4}"/>
              </a:ext>
            </a:extLst>
          </p:cNvPr>
          <p:cNvSpPr/>
          <p:nvPr/>
        </p:nvSpPr>
        <p:spPr>
          <a:xfrm>
            <a:off x="878278" y="4060376"/>
            <a:ext cx="10789556" cy="86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Technology: 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Glass and Polymer Specialty </a:t>
            </a:r>
            <a:r>
              <a:rPr lang="en-US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Fibres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Devices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Application: 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Relevant to all application domains</a:t>
            </a:r>
          </a:p>
        </p:txBody>
      </p:sp>
    </p:spTree>
    <p:extLst>
      <p:ext uri="{BB962C8B-B14F-4D97-AF65-F5344CB8AC3E}">
        <p14:creationId xmlns:p14="http://schemas.microsoft.com/office/powerpoint/2010/main" val="300144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14083" y="23127"/>
            <a:ext cx="3590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Overview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4EC9B-4E5D-7647-9950-7E969A33A947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6ACE4-E432-CA4B-B808-74F6151F2E00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EB0CA-0403-2C4C-B52C-49211B32C7A7}"/>
              </a:ext>
            </a:extLst>
          </p:cNvPr>
          <p:cNvSpPr/>
          <p:nvPr/>
        </p:nvSpPr>
        <p:spPr>
          <a:xfrm>
            <a:off x="416116" y="722303"/>
            <a:ext cx="11369668" cy="516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Optical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sensors (OFS) are part of the field of optical metrology, which is the science and technology of performing measurements with light. An optical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sensor encodes a measurand of interest (the perturbation that you want to measure) in one (or more) properties of an optical signal that is guided through an optical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. 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cs typeface="Times New Roman" panose="02020603050405020304" pitchFamily="18" charset="0"/>
            </a:endParaRPr>
          </a:p>
          <a:p>
            <a:pPr algn="just"/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This one-day hands-on training course provides industry, especially those addressing a </a:t>
            </a:r>
            <a:r>
              <a:rPr lang="en-IE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sensorization</a:t>
            </a: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need, with a detailed overview of important point and distributed OFS sensing techniques and how they are applied in engineering environments.</a:t>
            </a:r>
          </a:p>
          <a:p>
            <a:pPr algn="just"/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The course will focus on three hands-on sessions; 1) Fabrication and Characterization of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Bragg gratings (FBGs); 2) Measurement campaign with FBGs and optical frequency domain reflectometry (OFDR); 3) Processing of raw data into engineering values &amp; Interpretation; Course attendees will learn how OFS are fabricated, installed and interrogated and what measurements they deliver.</a:t>
            </a:r>
          </a:p>
        </p:txBody>
      </p:sp>
    </p:spTree>
    <p:extLst>
      <p:ext uri="{BB962C8B-B14F-4D97-AF65-F5344CB8AC3E}">
        <p14:creationId xmlns:p14="http://schemas.microsoft.com/office/powerpoint/2010/main" val="260453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78246" y="32853"/>
            <a:ext cx="346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Target Audience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F6F53-9581-AC44-9A6F-AD6189F5DDAC}"/>
              </a:ext>
            </a:extLst>
          </p:cNvPr>
          <p:cNvSpPr txBox="1"/>
          <p:nvPr/>
        </p:nvSpPr>
        <p:spPr>
          <a:xfrm>
            <a:off x="3999337" y="2459241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Expected Outcomes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AFBCA-4A39-9041-BC66-E2CF0E038FA9}"/>
              </a:ext>
            </a:extLst>
          </p:cNvPr>
          <p:cNvSpPr/>
          <p:nvPr/>
        </p:nvSpPr>
        <p:spPr>
          <a:xfrm>
            <a:off x="408168" y="725067"/>
            <a:ext cx="11377616" cy="86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It is desirable but not essential that course attendees have a basic understanding of photonics. The course is ideally suited to those planning to implement optical fibre sensors.</a:t>
            </a:r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8FDCE-931F-5749-BACD-E2207B7E66B0}"/>
              </a:ext>
            </a:extLst>
          </p:cNvPr>
          <p:cNvSpPr/>
          <p:nvPr/>
        </p:nvSpPr>
        <p:spPr>
          <a:xfrm>
            <a:off x="500033" y="3190901"/>
            <a:ext cx="11214188" cy="200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Understanding of operation principles of optical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sensors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See the fabrication process to produce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Bragg gratings (hands-on activity)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Perform measurements on an asset instrumented with optical </a:t>
            </a:r>
            <a:r>
              <a:rPr lang="en-US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fibre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sensors (hands-on activity)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Understand, process and interpret the raw sensor data (hands-on activity)</a:t>
            </a:r>
            <a:endParaRPr lang="en-IE" dirty="0">
              <a:solidFill>
                <a:schemeClr val="accent1"/>
              </a:solidFill>
              <a:effectLst/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52432-9331-2949-9F84-D8AB14F83E2B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CA00C-15C7-FD42-9467-E3DBFEBB206F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2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17516" y="32852"/>
            <a:ext cx="358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Schedule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0C0FF6-E4ED-7848-B129-01C21AF82269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9B5C4-17FA-1D43-83C3-F245BE14E45D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0E5E8-CEDC-7146-A0D9-50D5B449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59907"/>
              </p:ext>
            </p:extLst>
          </p:nvPr>
        </p:nvGraphicFramePr>
        <p:xfrm>
          <a:off x="618067" y="1077478"/>
          <a:ext cx="11203230" cy="373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66">
                  <a:extLst>
                    <a:ext uri="{9D8B030D-6E8A-4147-A177-3AD203B41FA5}">
                      <a16:colId xmlns:a16="http://schemas.microsoft.com/office/drawing/2014/main" val="2218319836"/>
                    </a:ext>
                  </a:extLst>
                </a:gridCol>
                <a:gridCol w="9211964">
                  <a:extLst>
                    <a:ext uri="{9D8B030D-6E8A-4147-A177-3AD203B41FA5}">
                      <a16:colId xmlns:a16="http://schemas.microsoft.com/office/drawing/2014/main" val="951049645"/>
                    </a:ext>
                  </a:extLst>
                </a:gridCol>
              </a:tblGrid>
              <a:tr h="62290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Time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Demo Activity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4149870249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09:00 – 10:30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VUB B-PHOT Orientation, Course Introduction &amp; Tutorial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6213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11:00 – 12:30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1: Fabrication and </a:t>
                      </a:r>
                      <a:r>
                        <a:rPr lang="en-US" sz="1600" dirty="0" err="1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Connectorisation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of a FBG-based sensor chain </a:t>
                      </a:r>
                      <a:r>
                        <a:rPr lang="en-US" sz="1600" dirty="0">
                          <a:solidFill>
                            <a:srgbClr val="ED6930"/>
                          </a:solidFill>
                          <a:latin typeface="Arial Rounded MT Bold" panose="020F0704030504030204" pitchFamily="34" charset="77"/>
                        </a:rPr>
                        <a:t>(hands-on)</a:t>
                      </a:r>
                      <a:endParaRPr lang="en-IE" sz="1600" dirty="0">
                        <a:solidFill>
                          <a:srgbClr val="ED6930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7405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13:30 – 15:00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2: Measurement campaign with FBGs and OFDR </a:t>
                      </a:r>
                      <a:r>
                        <a:rPr lang="en-US" sz="1600" dirty="0">
                          <a:solidFill>
                            <a:srgbClr val="ED6930"/>
                          </a:solidFill>
                          <a:latin typeface="Arial Rounded MT Bold" panose="020F0704030504030204" pitchFamily="34" charset="77"/>
                        </a:rPr>
                        <a:t>(hands-on)</a:t>
                      </a:r>
                      <a:endParaRPr lang="en-IE" sz="1600" dirty="0">
                        <a:solidFill>
                          <a:srgbClr val="ED6930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374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15:30 – 17:00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3: Processing of raw data into engineering values &amp; Interpretation </a:t>
                      </a:r>
                      <a:r>
                        <a:rPr lang="en-US" sz="1600" dirty="0">
                          <a:solidFill>
                            <a:srgbClr val="ED6930"/>
                          </a:solidFill>
                          <a:latin typeface="Arial Rounded MT Bold" panose="020F0704030504030204" pitchFamily="34" charset="77"/>
                        </a:rPr>
                        <a:t>(hands-on)</a:t>
                      </a:r>
                      <a:endParaRPr lang="en-IE" sz="1600" dirty="0">
                        <a:solidFill>
                          <a:srgbClr val="ED6930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771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17:00 – 17:30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Questions &amp; Close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4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87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409352" y="181473"/>
            <a:ext cx="337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Trainers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A0E1D-4FF4-C149-AAC5-CB70D16F42F0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C2CAF-F529-0E49-B0CE-77ED751546AE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3000A-1B49-004A-B682-4BBBB6888EFB}"/>
              </a:ext>
            </a:extLst>
          </p:cNvPr>
          <p:cNvSpPr txBox="1"/>
          <p:nvPr/>
        </p:nvSpPr>
        <p:spPr>
          <a:xfrm>
            <a:off x="3091880" y="4087181"/>
            <a:ext cx="6144054" cy="147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Director: </a:t>
            </a:r>
            <a:r>
              <a:rPr lang="en-US" sz="16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Prof. Hugo </a:t>
            </a:r>
            <a:r>
              <a:rPr lang="en-US" sz="16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Thienpont</a:t>
            </a:r>
            <a:endParaRPr lang="en-US" sz="16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 algn="ctr"/>
            <a:endParaRPr lang="en-US" sz="9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Demo 1:</a:t>
            </a:r>
            <a:r>
              <a:rPr lang="en-US" sz="16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Dr. Sidney Goossens, Prof. Tigran Baghdasaryan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Demo 2: </a:t>
            </a:r>
            <a:r>
              <a:rPr lang="en-US" sz="1600" b="1" dirty="0">
                <a:solidFill>
                  <a:schemeClr val="accent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Dr. Sidney Goossens, </a:t>
            </a:r>
            <a:r>
              <a:rPr lang="en-US" sz="16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Dr. Sergei Mikhailov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Data processing: </a:t>
            </a:r>
            <a:r>
              <a:rPr lang="en-US" sz="16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Dr. Sidney Goossens, Dr. Sergei Mikhailov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D7A03-C028-1E4C-A5EA-11A4921EF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"/>
          <a:stretch/>
        </p:blipFill>
        <p:spPr>
          <a:xfrm>
            <a:off x="3331628" y="1330862"/>
            <a:ext cx="1771104" cy="2185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96F88-43B5-6943-ACC9-C75875B10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66" y="1343809"/>
            <a:ext cx="1632000" cy="2160000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C57B8FA-3FE7-8B4E-B8DB-D53041454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200" y="1343809"/>
            <a:ext cx="162859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71832-4A67-BE41-A744-4FBC80582405}"/>
              </a:ext>
            </a:extLst>
          </p:cNvPr>
          <p:cNvSpPr txBox="1"/>
          <p:nvPr/>
        </p:nvSpPr>
        <p:spPr>
          <a:xfrm>
            <a:off x="3243072" y="57626"/>
            <a:ext cx="570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hands-on sessions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2A573-643B-B748-BAED-06E06DF7F526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F1696-84DD-4849-AB43-BF09FB3A208F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817AF-6D90-0841-A404-64FFDCA38EB2}"/>
              </a:ext>
            </a:extLst>
          </p:cNvPr>
          <p:cNvSpPr txBox="1"/>
          <p:nvPr/>
        </p:nvSpPr>
        <p:spPr>
          <a:xfrm>
            <a:off x="341498" y="766949"/>
            <a:ext cx="62508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Fabrication and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connectorization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of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fibre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Bragg grating sensor chains</a:t>
            </a:r>
            <a:endParaRPr lang="en-IE" sz="1400" dirty="0">
              <a:solidFill>
                <a:schemeClr val="bg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1DA2C-F98A-374F-8F37-473A850E93E1}"/>
              </a:ext>
            </a:extLst>
          </p:cNvPr>
          <p:cNvSpPr txBox="1"/>
          <p:nvPr/>
        </p:nvSpPr>
        <p:spPr>
          <a:xfrm>
            <a:off x="5861804" y="3671146"/>
            <a:ext cx="570585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Processing of raw data into engineering values &amp; Interpretation</a:t>
            </a:r>
            <a:endParaRPr lang="en-IE" sz="1400" dirty="0">
              <a:solidFill>
                <a:schemeClr val="bg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Afbeelding 13">
            <a:extLst>
              <a:ext uri="{FF2B5EF4-FFF2-40B4-BE49-F238E27FC236}">
                <a16:creationId xmlns:a16="http://schemas.microsoft.com/office/drawing/2014/main" id="{F98C9FE8-4F9E-434E-8AAE-07811B222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flipH="1">
            <a:off x="5511370" y="1127507"/>
            <a:ext cx="2453663" cy="1742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9BE34-8C72-864E-8EFA-B69DD080E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16" y="3700235"/>
            <a:ext cx="2704223" cy="1907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D3BEE-22C8-FF4A-A1FA-B3AEDE700F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50" y="1133410"/>
            <a:ext cx="2591850" cy="1730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6198E-E14A-A941-8253-B5694570FD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98" y="1127507"/>
            <a:ext cx="2453663" cy="17427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D62D99-9B02-0945-9BDD-8F7E8992D9C0}"/>
              </a:ext>
            </a:extLst>
          </p:cNvPr>
          <p:cNvSpPr txBox="1"/>
          <p:nvPr/>
        </p:nvSpPr>
        <p:spPr>
          <a:xfrm>
            <a:off x="341498" y="3088821"/>
            <a:ext cx="419730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Measurement campaign with FBGs and OFDR </a:t>
            </a:r>
            <a:endParaRPr lang="en-IE" sz="1400" dirty="0">
              <a:solidFill>
                <a:schemeClr val="bg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0DBC-4D58-C647-879A-1CD97F074E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3825035"/>
            <a:ext cx="1866900" cy="124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F83B7-BD69-5040-AAC6-960EF43DC8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282" y="4230721"/>
            <a:ext cx="4660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71832-4A67-BE41-A744-4FBC80582405}"/>
              </a:ext>
            </a:extLst>
          </p:cNvPr>
          <p:cNvSpPr txBox="1"/>
          <p:nvPr/>
        </p:nvSpPr>
        <p:spPr>
          <a:xfrm>
            <a:off x="2356068" y="72038"/>
            <a:ext cx="747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Industrial application sectors of FOS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2A573-643B-B748-BAED-06E06DF7F526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F1696-84DD-4849-AB43-BF09FB3A208F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940B97-E1AE-F241-BCA4-9BDF4C13CB1A}"/>
              </a:ext>
            </a:extLst>
          </p:cNvPr>
          <p:cNvGrpSpPr>
            <a:grpSpLocks noChangeAspect="1"/>
          </p:cNvGrpSpPr>
          <p:nvPr/>
        </p:nvGrpSpPr>
        <p:grpSpPr>
          <a:xfrm>
            <a:off x="285007" y="1176965"/>
            <a:ext cx="2520000" cy="1606299"/>
            <a:chOff x="341497" y="766949"/>
            <a:chExt cx="3164757" cy="20172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D817AF-6D90-0841-A404-64FFDCA38EB2}"/>
                </a:ext>
              </a:extLst>
            </p:cNvPr>
            <p:cNvSpPr txBox="1"/>
            <p:nvPr/>
          </p:nvSpPr>
          <p:spPr>
            <a:xfrm>
              <a:off x="341497" y="766949"/>
              <a:ext cx="3148556" cy="3478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Bridges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F6F1DC-ECEF-DC4B-A8AD-552DB3FCD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498" y="1144310"/>
              <a:ext cx="3164756" cy="163991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161119-7B98-2442-9F14-A022CADA51B1}"/>
              </a:ext>
            </a:extLst>
          </p:cNvPr>
          <p:cNvGrpSpPr>
            <a:grpSpLocks noChangeAspect="1"/>
          </p:cNvGrpSpPr>
          <p:nvPr/>
        </p:nvGrpSpPr>
        <p:grpSpPr>
          <a:xfrm>
            <a:off x="3311101" y="1625753"/>
            <a:ext cx="2520000" cy="1973938"/>
            <a:chOff x="4128892" y="766947"/>
            <a:chExt cx="3164756" cy="24789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D62D99-9B02-0945-9BDD-8F7E8992D9C0}"/>
                </a:ext>
              </a:extLst>
            </p:cNvPr>
            <p:cNvSpPr txBox="1"/>
            <p:nvPr/>
          </p:nvSpPr>
          <p:spPr>
            <a:xfrm>
              <a:off x="4128892" y="766947"/>
              <a:ext cx="3164756" cy="3478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  <a:ea typeface="Times New Roman" panose="02020603050405020304" pitchFamily="18" charset="0"/>
                  <a:cs typeface="Times New Roman" panose="02020603050405020304" pitchFamily="18" charset="0"/>
                </a:rPr>
                <a:t>Wind turbines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Offshore Wind – Analysis - IEA">
              <a:extLst>
                <a:ext uri="{FF2B5EF4-FFF2-40B4-BE49-F238E27FC236}">
                  <a16:creationId xmlns:a16="http://schemas.microsoft.com/office/drawing/2014/main" id="{2A9F9366-AC75-D748-BBC6-4C7C470EB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892" y="1134462"/>
              <a:ext cx="3164756" cy="211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831615-9D5D-0C41-B375-9F555D05F7A2}"/>
              </a:ext>
            </a:extLst>
          </p:cNvPr>
          <p:cNvGrpSpPr>
            <a:grpSpLocks noChangeAspect="1"/>
          </p:cNvGrpSpPr>
          <p:nvPr/>
        </p:nvGrpSpPr>
        <p:grpSpPr>
          <a:xfrm>
            <a:off x="9018235" y="1453398"/>
            <a:ext cx="2520000" cy="1622446"/>
            <a:chOff x="8369032" y="766946"/>
            <a:chExt cx="3148557" cy="20271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6E7490-D069-D54F-8394-D4550A9A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9032" y="1134462"/>
              <a:ext cx="3148557" cy="165961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B79ADC-7EF0-2F44-95A9-26AE94D185EF}"/>
                </a:ext>
              </a:extLst>
            </p:cNvPr>
            <p:cNvSpPr txBox="1"/>
            <p:nvPr/>
          </p:nvSpPr>
          <p:spPr>
            <a:xfrm>
              <a:off x="8369032" y="766946"/>
              <a:ext cx="3148556" cy="3460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Composite materials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2BE056-BBBD-4148-B95F-2C578B55DC0C}"/>
              </a:ext>
            </a:extLst>
          </p:cNvPr>
          <p:cNvGrpSpPr>
            <a:grpSpLocks noChangeAspect="1"/>
          </p:cNvGrpSpPr>
          <p:nvPr/>
        </p:nvGrpSpPr>
        <p:grpSpPr>
          <a:xfrm>
            <a:off x="756816" y="3523904"/>
            <a:ext cx="2520000" cy="1720871"/>
            <a:chOff x="341497" y="3302077"/>
            <a:chExt cx="3164757" cy="2161166"/>
          </a:xfrm>
        </p:grpSpPr>
        <p:pic>
          <p:nvPicPr>
            <p:cNvPr id="1028" name="Picture 4" descr="The biggest railway operators in 2020: Top ten by revenue">
              <a:extLst>
                <a:ext uri="{FF2B5EF4-FFF2-40B4-BE49-F238E27FC236}">
                  <a16:creationId xmlns:a16="http://schemas.microsoft.com/office/drawing/2014/main" id="{07F00596-6A7F-7342-A107-D0689F46E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98" y="3680430"/>
              <a:ext cx="3164756" cy="1782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0F47F1-9273-2B44-9FF9-CB5A1E72E8C8}"/>
                </a:ext>
              </a:extLst>
            </p:cNvPr>
            <p:cNvSpPr txBox="1"/>
            <p:nvPr/>
          </p:nvSpPr>
          <p:spPr>
            <a:xfrm>
              <a:off x="341497" y="3302077"/>
              <a:ext cx="3148556" cy="3478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Railways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7CF3B5-B4EB-CB47-B478-D1ECAD2D2C99}"/>
              </a:ext>
            </a:extLst>
          </p:cNvPr>
          <p:cNvGrpSpPr>
            <a:grpSpLocks noChangeAspect="1"/>
          </p:cNvGrpSpPr>
          <p:nvPr/>
        </p:nvGrpSpPr>
        <p:grpSpPr>
          <a:xfrm>
            <a:off x="5195692" y="3804496"/>
            <a:ext cx="2520000" cy="1999807"/>
            <a:chOff x="4128892" y="3527060"/>
            <a:chExt cx="3164756" cy="2511469"/>
          </a:xfrm>
        </p:grpSpPr>
        <p:pic>
          <p:nvPicPr>
            <p:cNvPr id="1030" name="Picture 6" descr="Smart Grid - Infrastructure | A series on the development of… | Flickr">
              <a:extLst>
                <a:ext uri="{FF2B5EF4-FFF2-40B4-BE49-F238E27FC236}">
                  <a16:creationId xmlns:a16="http://schemas.microsoft.com/office/drawing/2014/main" id="{FE147981-FDC4-D04C-B4F2-87DE90DA6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8892" y="3904231"/>
              <a:ext cx="3164756" cy="213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804A8-A1E3-6540-BCCA-79495DB716FC}"/>
                </a:ext>
              </a:extLst>
            </p:cNvPr>
            <p:cNvSpPr txBox="1"/>
            <p:nvPr/>
          </p:nvSpPr>
          <p:spPr>
            <a:xfrm>
              <a:off x="4128892" y="3527060"/>
              <a:ext cx="3164756" cy="3478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  <a:ea typeface="Times New Roman" panose="02020603050405020304" pitchFamily="18" charset="0"/>
                  <a:cs typeface="Times New Roman" panose="02020603050405020304" pitchFamily="18" charset="0"/>
                </a:rPr>
                <a:t>Smart energy grids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E12631-2272-004F-95FB-3DDD1955304A}"/>
              </a:ext>
            </a:extLst>
          </p:cNvPr>
          <p:cNvGrpSpPr>
            <a:grpSpLocks noChangeAspect="1"/>
          </p:cNvGrpSpPr>
          <p:nvPr/>
        </p:nvGrpSpPr>
        <p:grpSpPr>
          <a:xfrm>
            <a:off x="8789803" y="3598124"/>
            <a:ext cx="2520000" cy="2134034"/>
            <a:chOff x="8419310" y="3322247"/>
            <a:chExt cx="3148556" cy="2666320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0A3BD2FA-CB18-A74F-A0D6-5EF21BAA8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310" y="3702567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B95088-EF25-6144-A825-31CB87EEC57D}"/>
                </a:ext>
              </a:extLst>
            </p:cNvPr>
            <p:cNvSpPr txBox="1"/>
            <p:nvPr/>
          </p:nvSpPr>
          <p:spPr>
            <a:xfrm>
              <a:off x="8419310" y="3322247"/>
              <a:ext cx="3148556" cy="3460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Smart mechatronics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1FD0A5-E5CC-D54C-B32D-D03B061C56FD}"/>
              </a:ext>
            </a:extLst>
          </p:cNvPr>
          <p:cNvGrpSpPr>
            <a:grpSpLocks noChangeAspect="1"/>
          </p:cNvGrpSpPr>
          <p:nvPr/>
        </p:nvGrpSpPr>
        <p:grpSpPr>
          <a:xfrm>
            <a:off x="6050452" y="833381"/>
            <a:ext cx="2520000" cy="2192067"/>
            <a:chOff x="4565650" y="1896798"/>
            <a:chExt cx="3164756" cy="2752920"/>
          </a:xfrm>
        </p:grpSpPr>
        <p:pic>
          <p:nvPicPr>
            <p:cNvPr id="1034" name="Picture 10" descr="Which catheter to choose - Bactiguard">
              <a:extLst>
                <a:ext uri="{FF2B5EF4-FFF2-40B4-BE49-F238E27FC236}">
                  <a16:creationId xmlns:a16="http://schemas.microsoft.com/office/drawing/2014/main" id="{8E1D1DEE-6902-734B-A606-03118D1E1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0" y="2286000"/>
              <a:ext cx="3164756" cy="2363718"/>
            </a:xfrm>
            <a:prstGeom prst="rect">
              <a:avLst/>
            </a:prstGeom>
            <a:noFill/>
            <a:ln>
              <a:solidFill>
                <a:srgbClr val="2F559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5C0B1E-DDF7-3543-8204-86CBA69FF4BC}"/>
                </a:ext>
              </a:extLst>
            </p:cNvPr>
            <p:cNvSpPr txBox="1"/>
            <p:nvPr/>
          </p:nvSpPr>
          <p:spPr>
            <a:xfrm>
              <a:off x="4565650" y="1896798"/>
              <a:ext cx="3148555" cy="3478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Smart catheters</a:t>
              </a:r>
              <a:endParaRPr lang="en-IE" sz="1200" dirty="0">
                <a:solidFill>
                  <a:schemeClr val="bg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87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2603762" y="40988"/>
            <a:ext cx="698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Location, Schedule &amp; Cost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F6F53-9581-AC44-9A6F-AD6189F5DDAC}"/>
              </a:ext>
            </a:extLst>
          </p:cNvPr>
          <p:cNvSpPr txBox="1"/>
          <p:nvPr/>
        </p:nvSpPr>
        <p:spPr>
          <a:xfrm>
            <a:off x="4067189" y="4266015"/>
            <a:ext cx="407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Further Information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FEC3A-6522-AF4C-ABF3-DA9054052F50}"/>
              </a:ext>
            </a:extLst>
          </p:cNvPr>
          <p:cNvSpPr txBox="1"/>
          <p:nvPr/>
        </p:nvSpPr>
        <p:spPr>
          <a:xfrm>
            <a:off x="834478" y="3116524"/>
            <a:ext cx="5853782" cy="783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Schedule (13 November, 28 November)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Number of people (Groups of 3/6 people per course)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5A614-5E39-0B49-9CE6-7ED5C7BEAC7D}"/>
              </a:ext>
            </a:extLst>
          </p:cNvPr>
          <p:cNvSpPr txBox="1"/>
          <p:nvPr/>
        </p:nvSpPr>
        <p:spPr>
          <a:xfrm>
            <a:off x="834478" y="4832536"/>
            <a:ext cx="3564694" cy="414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https://www.b-phot.org</a:t>
            </a:r>
            <a:r>
              <a:rPr lang="en-US" sz="1600">
                <a:solidFill>
                  <a:schemeClr val="accent1"/>
                </a:solidFill>
                <a:latin typeface="Arial Rounded MT Bold" panose="020F0704030504030204" pitchFamily="34" charset="77"/>
              </a:rPr>
              <a:t>/contact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A3B74-FF03-F44F-89A5-132525572C6C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EFDC6-C42F-0347-A389-AAC73F17FA89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C9E1ED-57F7-474C-9512-AE928B6C8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156" y="834212"/>
            <a:ext cx="2896853" cy="1946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80D5AB-A4B6-6E47-84DC-B09256F54549}"/>
              </a:ext>
            </a:extLst>
          </p:cNvPr>
          <p:cNvSpPr txBox="1"/>
          <p:nvPr/>
        </p:nvSpPr>
        <p:spPr>
          <a:xfrm>
            <a:off x="1978156" y="2202558"/>
            <a:ext cx="259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VUB Photonics Campus </a:t>
            </a:r>
            <a:br>
              <a:rPr lang="en-US" sz="1600" b="1">
                <a:solidFill>
                  <a:schemeClr val="bg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</a:br>
            <a:r>
              <a:rPr lang="en-US" sz="1600" b="1" err="1">
                <a:solidFill>
                  <a:schemeClr val="bg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Gooik</a:t>
            </a:r>
            <a:r>
              <a:rPr lang="en-US" sz="1600" b="1">
                <a:solidFill>
                  <a:schemeClr val="bg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, Belgium</a:t>
            </a:r>
            <a:endParaRPr lang="en-US" sz="1600">
              <a:solidFill>
                <a:schemeClr val="bg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81D46-886A-F54B-94C7-ED99F0E8A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381" y="834212"/>
            <a:ext cx="2389442" cy="191637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AFF4126-5A5C-4F48-8B22-4EC2AD49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318" y="1160055"/>
            <a:ext cx="250399" cy="2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0BD755-3546-A24F-9C24-001E387164FF}"/>
              </a:ext>
            </a:extLst>
          </p:cNvPr>
          <p:cNvCxnSpPr>
            <a:endCxn id="15" idx="1"/>
          </p:cNvCxnSpPr>
          <p:nvPr/>
        </p:nvCxnSpPr>
        <p:spPr>
          <a:xfrm flipV="1">
            <a:off x="6204102" y="1285255"/>
            <a:ext cx="146216" cy="125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 B-Phot">
            <a:extLst>
              <a:ext uri="{FF2B5EF4-FFF2-40B4-BE49-F238E27FC236}">
                <a16:creationId xmlns:a16="http://schemas.microsoft.com/office/drawing/2014/main" id="{CC16E9D5-4092-0A45-8F3C-08D607C80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8179" y="1267194"/>
            <a:ext cx="268744" cy="2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7686DD-8467-924B-9E29-9DD39303FD9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846923" y="1401424"/>
            <a:ext cx="106780" cy="134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3F7AA2F-C134-154E-822C-5456654983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043" y="834212"/>
            <a:ext cx="2896852" cy="1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048236-47D9-1148-AC08-500BE93C0757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FDBC2-6DEC-814B-8FC2-7FB2B0A0DC74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BB4D7-8076-3E47-A123-F113DA846D77}"/>
              </a:ext>
            </a:extLst>
          </p:cNvPr>
          <p:cNvSpPr txBox="1"/>
          <p:nvPr/>
        </p:nvSpPr>
        <p:spPr>
          <a:xfrm>
            <a:off x="2513792" y="38559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Course Material </a:t>
            </a:r>
            <a:r>
              <a:rPr lang="en-US" sz="3200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(technical hand-outs)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E4131E-A1FF-B244-929D-D7297B99A327}"/>
              </a:ext>
            </a:extLst>
          </p:cNvPr>
          <p:cNvGrpSpPr/>
          <p:nvPr/>
        </p:nvGrpSpPr>
        <p:grpSpPr>
          <a:xfrm>
            <a:off x="4235610" y="702748"/>
            <a:ext cx="3720780" cy="5233088"/>
            <a:chOff x="4235610" y="702748"/>
            <a:chExt cx="3720780" cy="5233088"/>
          </a:xfrm>
        </p:grpSpPr>
        <p:pic>
          <p:nvPicPr>
            <p:cNvPr id="16" name="Picture 1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C75A5E2E-A25B-974A-BEB8-A1BB7D56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9139" y="895836"/>
              <a:ext cx="3517251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929BEEC3-7F82-FC4F-9567-C992876A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6605" y="847564"/>
              <a:ext cx="3517251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A7E88E5-10A5-3549-903F-8CFFDACA9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4069" y="799292"/>
              <a:ext cx="3517251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2965085-9F50-9F4A-8A37-17CD8A16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1533" y="751020"/>
              <a:ext cx="3517251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 descr="Text, letter&#10;&#10;Description automatically generated">
              <a:extLst>
                <a:ext uri="{FF2B5EF4-FFF2-40B4-BE49-F238E27FC236}">
                  <a16:creationId xmlns:a16="http://schemas.microsoft.com/office/drawing/2014/main" id="{211107BB-9B17-4647-B6C7-926818290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5610" y="702748"/>
              <a:ext cx="3550638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CE6DD9-F7E2-6346-88FA-AC6D5AF30930}"/>
                </a:ext>
              </a:extLst>
            </p:cNvPr>
            <p:cNvSpPr txBox="1"/>
            <p:nvPr/>
          </p:nvSpPr>
          <p:spPr>
            <a:xfrm>
              <a:off x="4639329" y="1923120"/>
              <a:ext cx="2743200" cy="195438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BE" sz="1100" b="1" dirty="0">
                  <a:latin typeface="Arial Rounded MT Bold" panose="020F0704030504030204" pitchFamily="34" charset="77"/>
                </a:rPr>
                <a:t>PhotonHub Demo Centre</a:t>
              </a:r>
            </a:p>
            <a:p>
              <a:pPr algn="ctr"/>
              <a:endParaRPr lang="en-BE" sz="1100" dirty="0">
                <a:latin typeface="Arial Rounded MT Bold" panose="020F0704030504030204" pitchFamily="34" charset="77"/>
              </a:endParaRPr>
            </a:p>
            <a:p>
              <a:pPr algn="ctr"/>
              <a:r>
                <a:rPr lang="en-BE" sz="1100" b="1" dirty="0">
                  <a:latin typeface="Arial Rounded MT Bold" panose="020F0704030504030204" pitchFamily="34" charset="77"/>
                </a:rPr>
                <a:t>Course 01</a:t>
              </a:r>
              <a:endParaRPr lang="en-BE" sz="1100" b="1" dirty="0">
                <a:highlight>
                  <a:srgbClr val="FFFF00"/>
                </a:highlight>
                <a:latin typeface="Arial Rounded MT Bold" panose="020F0704030504030204" pitchFamily="34" charset="77"/>
              </a:endParaRPr>
            </a:p>
            <a:p>
              <a:pPr algn="ctr"/>
              <a:r>
                <a:rPr lang="en-GB" sz="1100" dirty="0">
                  <a:latin typeface="Arial Rounded MT Bold" panose="020F0704030504030204" pitchFamily="34" charset="77"/>
                </a:rPr>
                <a:t>Optical Fibre Sensing Applications</a:t>
              </a:r>
            </a:p>
            <a:p>
              <a:pPr algn="ctr"/>
              <a:endParaRPr lang="en-GB" sz="1100" dirty="0">
                <a:latin typeface="Arial Rounded MT Bold" panose="020F0704030504030204" pitchFamily="34" charset="77"/>
              </a:endParaRPr>
            </a:p>
            <a:p>
              <a:pPr algn="ctr"/>
              <a:r>
                <a:rPr lang="en-BE" sz="1100" b="1" dirty="0">
                  <a:latin typeface="Arial Rounded MT Bold" panose="020F0704030504030204" pitchFamily="34" charset="77"/>
                </a:rPr>
                <a:t>Course provider</a:t>
              </a:r>
            </a:p>
            <a:p>
              <a:pPr algn="ctr"/>
              <a:r>
                <a:rPr lang="en-GB" sz="1100" dirty="0">
                  <a:latin typeface="Arial Rounded MT Bold" panose="020F0704030504030204" pitchFamily="34" charset="77"/>
                </a:rPr>
                <a:t>Brussels Photonics,</a:t>
              </a:r>
            </a:p>
            <a:p>
              <a:pPr algn="ctr"/>
              <a:r>
                <a:rPr lang="en-GB" sz="1100" dirty="0">
                  <a:latin typeface="Arial Rounded MT Bold" panose="020F0704030504030204" pitchFamily="34" charset="77"/>
                </a:rPr>
                <a:t>Vrije Universiteit Brussel,</a:t>
              </a:r>
            </a:p>
            <a:p>
              <a:pPr algn="ctr"/>
              <a:r>
                <a:rPr lang="en-GB" sz="1100" dirty="0">
                  <a:latin typeface="Arial Rounded MT Bold" panose="020F0704030504030204" pitchFamily="34" charset="77"/>
                </a:rPr>
                <a:t>Belgium</a:t>
              </a:r>
            </a:p>
            <a:p>
              <a:pPr algn="ctr"/>
              <a:endParaRPr lang="en-GB" sz="1100" dirty="0">
                <a:latin typeface="Arial Rounded MT Bold" panose="020F0704030504030204" pitchFamily="34" charset="77"/>
              </a:endParaRPr>
            </a:p>
            <a:p>
              <a:pPr algn="ctr"/>
              <a:r>
                <a:rPr lang="en-BE" sz="1100" b="1" dirty="0">
                  <a:latin typeface="Arial Rounded MT Bold" panose="020F0704030504030204" pitchFamily="34" charset="77"/>
                </a:rPr>
                <a:t>Training Course notes</a:t>
              </a:r>
              <a:endParaRPr lang="en-US" sz="1050" dirty="0"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1FB7E2-2FCD-E44F-BEED-1EEE2B1BEE50}"/>
                </a:ext>
              </a:extLst>
            </p:cNvPr>
            <p:cNvSpPr/>
            <p:nvPr/>
          </p:nvSpPr>
          <p:spPr>
            <a:xfrm>
              <a:off x="4800579" y="5432182"/>
              <a:ext cx="2343583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01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608</Words>
  <Application>Microsoft Office PowerPoint</Application>
  <PresentationFormat>Widescreen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O'Brien</dc:creator>
  <cp:lastModifiedBy>ndebaes@B-PHOTNG.LOCAL</cp:lastModifiedBy>
  <cp:revision>198</cp:revision>
  <dcterms:created xsi:type="dcterms:W3CDTF">2020-02-29T13:09:21Z</dcterms:created>
  <dcterms:modified xsi:type="dcterms:W3CDTF">2023-10-25T11:11:34Z</dcterms:modified>
</cp:coreProperties>
</file>