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00" r:id="rId2"/>
    <p:sldId id="1247" r:id="rId3"/>
    <p:sldId id="1254" r:id="rId4"/>
    <p:sldId id="1248" r:id="rId5"/>
    <p:sldId id="1252" r:id="rId6"/>
    <p:sldId id="1257" r:id="rId7"/>
    <p:sldId id="1259" r:id="rId8"/>
    <p:sldId id="1258" r:id="rId9"/>
    <p:sldId id="1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ED6931"/>
    <a:srgbClr val="FF93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8"/>
    <p:restoredTop sz="86265"/>
  </p:normalViewPr>
  <p:slideViewPr>
    <p:cSldViewPr snapToGrid="0">
      <p:cViewPr varScale="1">
        <p:scale>
          <a:sx n="102" d="100"/>
          <a:sy n="102" d="100"/>
        </p:scale>
        <p:origin x="1440" y="176"/>
      </p:cViewPr>
      <p:guideLst>
        <p:guide orient="horz" pos="231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9E053-585F-364C-860B-026A7D8589C7}" type="datetimeFigureOut">
              <a:rPr lang="en-US" smtClean="0"/>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4AAD7-0D73-9243-844E-66EC34610883}" type="slidenum">
              <a:rPr lang="en-US" smtClean="0"/>
              <a:t>‹#›</a:t>
            </a:fld>
            <a:endParaRPr lang="en-US"/>
          </a:p>
        </p:txBody>
      </p:sp>
    </p:spTree>
    <p:extLst>
      <p:ext uri="{BB962C8B-B14F-4D97-AF65-F5344CB8AC3E}">
        <p14:creationId xmlns:p14="http://schemas.microsoft.com/office/powerpoint/2010/main" val="130870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46F4AAD7-0D73-9243-844E-66EC34610883}" type="slidenum">
              <a:rPr lang="en-US" smtClean="0"/>
              <a:t>1</a:t>
            </a:fld>
            <a:endParaRPr lang="en-US"/>
          </a:p>
        </p:txBody>
      </p:sp>
    </p:spTree>
    <p:extLst>
      <p:ext uri="{BB962C8B-B14F-4D97-AF65-F5344CB8AC3E}">
        <p14:creationId xmlns:p14="http://schemas.microsoft.com/office/powerpoint/2010/main" val="105767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6F4AAD7-0D73-9243-844E-66EC34610883}" type="slidenum">
              <a:rPr lang="en-US" smtClean="0"/>
              <a:t>2</a:t>
            </a:fld>
            <a:endParaRPr lang="en-US"/>
          </a:p>
        </p:txBody>
      </p:sp>
    </p:spTree>
    <p:extLst>
      <p:ext uri="{BB962C8B-B14F-4D97-AF65-F5344CB8AC3E}">
        <p14:creationId xmlns:p14="http://schemas.microsoft.com/office/powerpoint/2010/main" val="688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46F4AAD7-0D73-9243-844E-66EC34610883}" type="slidenum">
              <a:rPr lang="en-US" smtClean="0"/>
              <a:t>3</a:t>
            </a:fld>
            <a:endParaRPr lang="en-US"/>
          </a:p>
        </p:txBody>
      </p:sp>
    </p:spTree>
    <p:extLst>
      <p:ext uri="{BB962C8B-B14F-4D97-AF65-F5344CB8AC3E}">
        <p14:creationId xmlns:p14="http://schemas.microsoft.com/office/powerpoint/2010/main" val="350310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46F4AAD7-0D73-9243-844E-66EC34610883}" type="slidenum">
              <a:rPr lang="en-US" smtClean="0"/>
              <a:t>4</a:t>
            </a:fld>
            <a:endParaRPr lang="en-US"/>
          </a:p>
        </p:txBody>
      </p:sp>
    </p:spTree>
    <p:extLst>
      <p:ext uri="{BB962C8B-B14F-4D97-AF65-F5344CB8AC3E}">
        <p14:creationId xmlns:p14="http://schemas.microsoft.com/office/powerpoint/2010/main" val="117748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46F4AAD7-0D73-9243-844E-66EC34610883}" type="slidenum">
              <a:rPr lang="en-US" smtClean="0"/>
              <a:t>5</a:t>
            </a:fld>
            <a:endParaRPr lang="en-US"/>
          </a:p>
        </p:txBody>
      </p:sp>
    </p:spTree>
    <p:extLst>
      <p:ext uri="{BB962C8B-B14F-4D97-AF65-F5344CB8AC3E}">
        <p14:creationId xmlns:p14="http://schemas.microsoft.com/office/powerpoint/2010/main" val="416528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46F4AAD7-0D73-9243-844E-66EC34610883}" type="slidenum">
              <a:rPr lang="en-US" smtClean="0"/>
              <a:t>6</a:t>
            </a:fld>
            <a:endParaRPr lang="en-US"/>
          </a:p>
        </p:txBody>
      </p:sp>
    </p:spTree>
    <p:extLst>
      <p:ext uri="{BB962C8B-B14F-4D97-AF65-F5344CB8AC3E}">
        <p14:creationId xmlns:p14="http://schemas.microsoft.com/office/powerpoint/2010/main" val="62987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4AAD7-0D73-9243-844E-66EC34610883}" type="slidenum">
              <a:rPr lang="en-US" smtClean="0"/>
              <a:t>7</a:t>
            </a:fld>
            <a:endParaRPr lang="en-US"/>
          </a:p>
        </p:txBody>
      </p:sp>
    </p:spTree>
    <p:extLst>
      <p:ext uri="{BB962C8B-B14F-4D97-AF65-F5344CB8AC3E}">
        <p14:creationId xmlns:p14="http://schemas.microsoft.com/office/powerpoint/2010/main" val="377562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46F4AAD7-0D73-9243-844E-66EC34610883}" type="slidenum">
              <a:rPr lang="en-US" smtClean="0"/>
              <a:t>8</a:t>
            </a:fld>
            <a:endParaRPr lang="en-US"/>
          </a:p>
        </p:txBody>
      </p:sp>
    </p:spTree>
    <p:extLst>
      <p:ext uri="{BB962C8B-B14F-4D97-AF65-F5344CB8AC3E}">
        <p14:creationId xmlns:p14="http://schemas.microsoft.com/office/powerpoint/2010/main" val="321353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46F4AAD7-0D73-9243-844E-66EC34610883}" type="slidenum">
              <a:rPr lang="en-US" smtClean="0"/>
              <a:t>9</a:t>
            </a:fld>
            <a:endParaRPr lang="en-US"/>
          </a:p>
        </p:txBody>
      </p:sp>
    </p:spTree>
    <p:extLst>
      <p:ext uri="{BB962C8B-B14F-4D97-AF65-F5344CB8AC3E}">
        <p14:creationId xmlns:p14="http://schemas.microsoft.com/office/powerpoint/2010/main" val="217530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D020-D3BD-AC41-874C-54E81DC67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A89002-669F-7A48-A64F-66123ED9C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BABFB3-5B42-1E45-B071-7972B7C8621C}"/>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5" name="Footer Placeholder 4">
            <a:extLst>
              <a:ext uri="{FF2B5EF4-FFF2-40B4-BE49-F238E27FC236}">
                <a16:creationId xmlns:a16="http://schemas.microsoft.com/office/drawing/2014/main" id="{B1D22A4B-C927-CF4C-9796-3951ED4C6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E9FC-E581-3C40-B7AD-3078A81E206A}"/>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20926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BE0A-278D-E141-9BAA-ED05C5B3C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35227-A749-334A-876C-4CB5902844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DE38A-D79E-3A4F-8B37-DCA5DAE05B42}"/>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5" name="Footer Placeholder 4">
            <a:extLst>
              <a:ext uri="{FF2B5EF4-FFF2-40B4-BE49-F238E27FC236}">
                <a16:creationId xmlns:a16="http://schemas.microsoft.com/office/drawing/2014/main" id="{77510B33-A118-6248-BC2D-0AE48C17A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3AE0A-D82E-E343-B3A0-251D572E75DA}"/>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67751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470DD-41FF-4043-91FF-AE7213A93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BE180A-70E7-D345-BC98-5284847B6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A4C13-65C8-7B4A-8602-6CE87E90BBE7}"/>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5" name="Footer Placeholder 4">
            <a:extLst>
              <a:ext uri="{FF2B5EF4-FFF2-40B4-BE49-F238E27FC236}">
                <a16:creationId xmlns:a16="http://schemas.microsoft.com/office/drawing/2014/main" id="{0FE3BB5B-632F-5744-826A-B8D6593F7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6AF8A-A922-7C49-BAA3-512A6BDAD739}"/>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396901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273D-3766-8E49-A866-0B2F3D406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78793-BA57-204A-80C7-5F9609853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CB052-527E-614E-AD8C-82234BDF3B99}"/>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5" name="Footer Placeholder 4">
            <a:extLst>
              <a:ext uri="{FF2B5EF4-FFF2-40B4-BE49-F238E27FC236}">
                <a16:creationId xmlns:a16="http://schemas.microsoft.com/office/drawing/2014/main" id="{DB8CFAFB-ED36-7846-BA67-E0FD49936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6E9F7-C0FA-374C-AF3E-40EC8830C323}"/>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192188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BA39-306F-614E-87CF-A9F2D4982F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612C6-0412-294B-84F5-4261A763BA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CF873B-4B6C-8D40-AE0B-3C02E0AE14C4}"/>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5" name="Footer Placeholder 4">
            <a:extLst>
              <a:ext uri="{FF2B5EF4-FFF2-40B4-BE49-F238E27FC236}">
                <a16:creationId xmlns:a16="http://schemas.microsoft.com/office/drawing/2014/main" id="{A3485C6B-2376-0340-A9E4-A49AC44E6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CA06B-CE57-9B40-B3AC-719331F902C8}"/>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37060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EF80-69D9-134A-A208-AD1B2ABD9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B1472-EE33-EC40-91A1-A29B704AFD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0FD5D6-B56D-A94E-ADEE-7281A16390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87DD7-7E2C-4C47-AE71-3CFA5C53A571}"/>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6" name="Footer Placeholder 5">
            <a:extLst>
              <a:ext uri="{FF2B5EF4-FFF2-40B4-BE49-F238E27FC236}">
                <a16:creationId xmlns:a16="http://schemas.microsoft.com/office/drawing/2014/main" id="{D2C7330C-61A5-A149-B44C-67650D849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15376-5EB4-1E48-BEB6-82794D77B520}"/>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105981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6FBD-E527-824A-96B5-EC221F2DBE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BC1C4E-D635-D349-A6EE-F2AF31D761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530677-3A41-C949-882D-43DB441911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5003EC-4D3F-264F-A678-FC44301D6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88D7E8-3539-3142-8049-0ABA0E52F4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01B00F-B956-8C45-A5AD-504DA7B79C8C}"/>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8" name="Footer Placeholder 7">
            <a:extLst>
              <a:ext uri="{FF2B5EF4-FFF2-40B4-BE49-F238E27FC236}">
                <a16:creationId xmlns:a16="http://schemas.microsoft.com/office/drawing/2014/main" id="{28FE92B4-9C6B-C145-94B9-82F8A025DC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48D23-EA27-E841-A13C-9EF2E2295DF2}"/>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239618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9E83-F12D-FE4D-97F5-950E827987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23982A-ABAF-D34B-B892-E88C9FD36FB7}"/>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4" name="Footer Placeholder 3">
            <a:extLst>
              <a:ext uri="{FF2B5EF4-FFF2-40B4-BE49-F238E27FC236}">
                <a16:creationId xmlns:a16="http://schemas.microsoft.com/office/drawing/2014/main" id="{F0CF0D2E-1EA0-5649-8B5C-B5BB509A12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AEEF9-42BF-E04A-888C-2346C45A951F}"/>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27071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D185D-37F3-FD46-A980-220E1C76FB75}"/>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3" name="Footer Placeholder 2">
            <a:extLst>
              <a:ext uri="{FF2B5EF4-FFF2-40B4-BE49-F238E27FC236}">
                <a16:creationId xmlns:a16="http://schemas.microsoft.com/office/drawing/2014/main" id="{92DCCF48-9124-F442-B510-B32D632EF4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7183C-5354-9844-AFFD-4D090C001891}"/>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7611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212E-B307-3E46-869A-B0DE5E5B5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FB8FDB-F06D-B345-BF55-A7ADFD19F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25C7E3-EBCB-6148-B755-9CFDC7FEE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E5480E-FA39-6748-9CED-FEB5A29C7C34}"/>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6" name="Footer Placeholder 5">
            <a:extLst>
              <a:ext uri="{FF2B5EF4-FFF2-40B4-BE49-F238E27FC236}">
                <a16:creationId xmlns:a16="http://schemas.microsoft.com/office/drawing/2014/main" id="{B28C353D-BDFB-CE45-BDE0-4922E015A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5022C-503A-8347-9CDC-E50580F1B402}"/>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95958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028C-ABCF-7642-AB23-287B6E5A1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9A2E2-3BAA-9B4C-A2DA-067691B25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640415-AFBB-3D4D-B736-1AF587E57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87F8F9-FF93-D046-95E7-5346F017E985}"/>
              </a:ext>
            </a:extLst>
          </p:cNvPr>
          <p:cNvSpPr>
            <a:spLocks noGrp="1"/>
          </p:cNvSpPr>
          <p:nvPr>
            <p:ph type="dt" sz="half" idx="10"/>
          </p:nvPr>
        </p:nvSpPr>
        <p:spPr/>
        <p:txBody>
          <a:bodyPr/>
          <a:lstStyle/>
          <a:p>
            <a:fld id="{C1214120-ADA4-6248-BAF2-5E95A2F26F4F}" type="datetimeFigureOut">
              <a:rPr lang="en-US" smtClean="0"/>
              <a:t>6/18/21</a:t>
            </a:fld>
            <a:endParaRPr lang="en-US"/>
          </a:p>
        </p:txBody>
      </p:sp>
      <p:sp>
        <p:nvSpPr>
          <p:cNvPr id="6" name="Footer Placeholder 5">
            <a:extLst>
              <a:ext uri="{FF2B5EF4-FFF2-40B4-BE49-F238E27FC236}">
                <a16:creationId xmlns:a16="http://schemas.microsoft.com/office/drawing/2014/main" id="{75BC5D30-F85A-934E-B12D-31BCF7D38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B6D7A-79F9-0E45-81F2-217011697A9C}"/>
              </a:ext>
            </a:extLst>
          </p:cNvPr>
          <p:cNvSpPr>
            <a:spLocks noGrp="1"/>
          </p:cNvSpPr>
          <p:nvPr>
            <p:ph type="sldNum" sz="quarter" idx="12"/>
          </p:nvPr>
        </p:nvSpPr>
        <p:spPr/>
        <p:txBody>
          <a:bodyPr/>
          <a:lstStyle/>
          <a:p>
            <a:fld id="{9B9D4BC3-2CE9-1147-B94F-5D3937B1CF36}" type="slidenum">
              <a:rPr lang="en-US" smtClean="0"/>
              <a:t>‹#›</a:t>
            </a:fld>
            <a:endParaRPr lang="en-US"/>
          </a:p>
        </p:txBody>
      </p:sp>
    </p:spTree>
    <p:extLst>
      <p:ext uri="{BB962C8B-B14F-4D97-AF65-F5344CB8AC3E}">
        <p14:creationId xmlns:p14="http://schemas.microsoft.com/office/powerpoint/2010/main" val="187440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D25E50-B71B-5549-90AE-103C9FC361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44243E-706F-8A4E-81F2-4644F9DE4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34962-03CE-664C-A6CF-C0F206799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14120-ADA4-6248-BAF2-5E95A2F26F4F}" type="datetimeFigureOut">
              <a:rPr lang="en-US" smtClean="0"/>
              <a:t>6/18/21</a:t>
            </a:fld>
            <a:endParaRPr lang="en-US"/>
          </a:p>
        </p:txBody>
      </p:sp>
      <p:sp>
        <p:nvSpPr>
          <p:cNvPr id="5" name="Footer Placeholder 4">
            <a:extLst>
              <a:ext uri="{FF2B5EF4-FFF2-40B4-BE49-F238E27FC236}">
                <a16:creationId xmlns:a16="http://schemas.microsoft.com/office/drawing/2014/main" id="{8C342E3E-A507-D644-984B-31D9F34DE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B999B5-1261-9B4D-83BE-A2EF388DA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D4BC3-2CE9-1147-B94F-5D3937B1CF36}" type="slidenum">
              <a:rPr lang="en-US" smtClean="0"/>
              <a:t>‹#›</a:t>
            </a:fld>
            <a:endParaRPr lang="en-US"/>
          </a:p>
        </p:txBody>
      </p:sp>
    </p:spTree>
    <p:extLst>
      <p:ext uri="{BB962C8B-B14F-4D97-AF65-F5344CB8AC3E}">
        <p14:creationId xmlns:p14="http://schemas.microsoft.com/office/powerpoint/2010/main" val="144183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 Id="rId9" Type="http://schemas.openxmlformats.org/officeDocument/2006/relationships/image" Target="../media/image7.tif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tif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mfarsari@iesl.forth.gr" TargetMode="External"/><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hyperlink" Target="https://www.iesl.forth.gr/en/research/NLL_Grou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1988" y="773985"/>
            <a:ext cx="10343693" cy="2246769"/>
          </a:xfrm>
          <a:prstGeom prst="rect">
            <a:avLst/>
          </a:prstGeom>
        </p:spPr>
        <p:txBody>
          <a:bodyPr wrap="square">
            <a:spAutoFit/>
          </a:bodyPr>
          <a:lstStyle/>
          <a:p>
            <a:r>
              <a:rPr lang="en-US" sz="3600" b="1" dirty="0">
                <a:solidFill>
                  <a:srgbClr val="2F5597"/>
                </a:solidFill>
                <a:latin typeface="Arial Rounded MT Bold" panose="020F0704030504030204" pitchFamily="34" charset="77"/>
              </a:rPr>
              <a:t>PhotonHub Demo Centre</a:t>
            </a:r>
          </a:p>
          <a:p>
            <a:endParaRPr lang="en-US" sz="800" dirty="0">
              <a:solidFill>
                <a:srgbClr val="002060"/>
              </a:solidFill>
              <a:latin typeface="Arial Rounded MT Bold" panose="020F0704030504030204" pitchFamily="34" charset="77"/>
            </a:endParaRPr>
          </a:p>
          <a:p>
            <a:r>
              <a:rPr lang="en-US" sz="3200" dirty="0">
                <a:solidFill>
                  <a:schemeClr val="accent1"/>
                </a:solidFill>
                <a:latin typeface="Arial Rounded MT Bold" panose="020F0704030504030204" pitchFamily="34" charset="77"/>
              </a:rPr>
              <a:t>Course 02</a:t>
            </a:r>
          </a:p>
          <a:p>
            <a:r>
              <a:rPr lang="en-US" sz="3200" dirty="0">
                <a:solidFill>
                  <a:schemeClr val="accent1"/>
                </a:solidFill>
                <a:latin typeface="Arial Rounded MT Bold" panose="020F0704030504030204" pitchFamily="34" charset="77"/>
              </a:rPr>
              <a:t>Laser-based Additive Micro-Manufacturing for industrial applications</a:t>
            </a:r>
          </a:p>
        </p:txBody>
      </p:sp>
      <p:sp>
        <p:nvSpPr>
          <p:cNvPr id="7" name="Rectangle 6"/>
          <p:cNvSpPr/>
          <p:nvPr/>
        </p:nvSpPr>
        <p:spPr>
          <a:xfrm>
            <a:off x="812800" y="3426543"/>
            <a:ext cx="10642600" cy="2616101"/>
          </a:xfrm>
          <a:prstGeom prst="rect">
            <a:avLst/>
          </a:prstGeom>
        </p:spPr>
        <p:txBody>
          <a:bodyPr wrap="square">
            <a:spAutoFit/>
          </a:bodyPr>
          <a:lstStyle/>
          <a:p>
            <a:pPr algn="just"/>
            <a:r>
              <a:rPr lang="en-US" sz="3600" b="1" dirty="0">
                <a:solidFill>
                  <a:srgbClr val="2F5597"/>
                </a:solidFill>
                <a:latin typeface="Arial Rounded MT Bold" panose="020F0704030504030204" pitchFamily="34" charset="77"/>
                <a:ea typeface="Arial" charset="0"/>
                <a:cs typeface="Arial" charset="0"/>
              </a:rPr>
              <a:t>Course Provider</a:t>
            </a:r>
          </a:p>
          <a:p>
            <a:pPr algn="just"/>
            <a:r>
              <a:rPr lang="en-US" sz="3200" dirty="0">
                <a:solidFill>
                  <a:schemeClr val="accent1"/>
                </a:solidFill>
                <a:latin typeface="Arial Rounded MT Bold" panose="020F0704030504030204" pitchFamily="34" charset="77"/>
                <a:ea typeface="Arial" charset="0"/>
                <a:cs typeface="Arial" charset="0"/>
              </a:rPr>
              <a:t>Non-Linear Lithography Group (NLL),</a:t>
            </a:r>
          </a:p>
          <a:p>
            <a:pPr algn="just"/>
            <a:r>
              <a:rPr lang="en-US" sz="3200" dirty="0">
                <a:solidFill>
                  <a:schemeClr val="accent1"/>
                </a:solidFill>
                <a:latin typeface="Arial Rounded MT Bold" panose="020F0704030504030204" pitchFamily="34" charset="77"/>
                <a:ea typeface="Arial" charset="0"/>
                <a:cs typeface="Arial" charset="0"/>
              </a:rPr>
              <a:t>Institute of Electronic Structure and Laser,</a:t>
            </a:r>
          </a:p>
          <a:p>
            <a:pPr algn="just"/>
            <a:r>
              <a:rPr lang="en-US" sz="3200" dirty="0">
                <a:solidFill>
                  <a:schemeClr val="accent1"/>
                </a:solidFill>
                <a:latin typeface="Arial Rounded MT Bold" panose="020F0704030504030204" pitchFamily="34" charset="77"/>
                <a:ea typeface="Arial" charset="0"/>
                <a:cs typeface="Arial" charset="0"/>
              </a:rPr>
              <a:t>Foundation for Research and Technology- Hellas</a:t>
            </a:r>
          </a:p>
          <a:p>
            <a:pPr algn="just"/>
            <a:r>
              <a:rPr lang="en-US" sz="3200" dirty="0">
                <a:solidFill>
                  <a:schemeClr val="accent1"/>
                </a:solidFill>
                <a:latin typeface="Arial Rounded MT Bold" panose="020F0704030504030204" pitchFamily="34" charset="77"/>
                <a:ea typeface="Arial" charset="0"/>
                <a:cs typeface="Arial" charset="0"/>
              </a:rPr>
              <a:t>Greece</a:t>
            </a:r>
          </a:p>
        </p:txBody>
      </p:sp>
      <p:sp>
        <p:nvSpPr>
          <p:cNvPr id="15" name="Rectangle 14">
            <a:extLst>
              <a:ext uri="{FF2B5EF4-FFF2-40B4-BE49-F238E27FC236}">
                <a16:creationId xmlns:a16="http://schemas.microsoft.com/office/drawing/2014/main" id="{76590F08-AA40-8349-9B63-9C7BB7779C67}"/>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13" name="Rectangle 12">
            <a:extLst>
              <a:ext uri="{FF2B5EF4-FFF2-40B4-BE49-F238E27FC236}">
                <a16:creationId xmlns:a16="http://schemas.microsoft.com/office/drawing/2014/main" id="{F612DD99-B53E-1E43-880E-60496BCC45A8}"/>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8" name="Picture 7" descr="Text&#10;&#10;Description automatically generated with medium confidence">
            <a:extLst>
              <a:ext uri="{FF2B5EF4-FFF2-40B4-BE49-F238E27FC236}">
                <a16:creationId xmlns:a16="http://schemas.microsoft.com/office/drawing/2014/main" id="{EF3DAE0C-DFC7-4944-9767-1BFCAB3BF991}"/>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79"/>
            <a:ext cx="1459230" cy="471170"/>
          </a:xfrm>
          <a:prstGeom prst="rect">
            <a:avLst/>
          </a:prstGeom>
        </p:spPr>
      </p:pic>
      <p:pic>
        <p:nvPicPr>
          <p:cNvPr id="9" name="Picture 8"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spTree>
    <p:extLst>
      <p:ext uri="{BB962C8B-B14F-4D97-AF65-F5344CB8AC3E}">
        <p14:creationId xmlns:p14="http://schemas.microsoft.com/office/powerpoint/2010/main" val="403383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E901DCE-3731-C545-86D9-97496D56958C}"/>
              </a:ext>
            </a:extLst>
          </p:cNvPr>
          <p:cNvSpPr txBox="1"/>
          <p:nvPr/>
        </p:nvSpPr>
        <p:spPr>
          <a:xfrm>
            <a:off x="4314083" y="-54697"/>
            <a:ext cx="3590342"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Course Overview</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7" name="Rectangle 6">
            <a:extLst>
              <a:ext uri="{FF2B5EF4-FFF2-40B4-BE49-F238E27FC236}">
                <a16:creationId xmlns:a16="http://schemas.microsoft.com/office/drawing/2014/main" id="{A0CEB0CA-0403-2C4C-B52C-49211B32C7A7}"/>
              </a:ext>
            </a:extLst>
          </p:cNvPr>
          <p:cNvSpPr/>
          <p:nvPr/>
        </p:nvSpPr>
        <p:spPr>
          <a:xfrm>
            <a:off x="916780" y="1054358"/>
            <a:ext cx="10358439" cy="4524315"/>
          </a:xfrm>
          <a:prstGeom prst="rect">
            <a:avLst/>
          </a:prstGeom>
        </p:spPr>
        <p:txBody>
          <a:bodyPr wrap="square">
            <a:spAutoFit/>
          </a:bodyPr>
          <a:lstStyle/>
          <a:p>
            <a:r>
              <a:rPr lang="en-GB" dirty="0">
                <a:solidFill>
                  <a:schemeClr val="accent1"/>
                </a:solidFill>
                <a:latin typeface="Arial Rounded MT Bold" panose="020F0704030504030204" pitchFamily="34" charset="77"/>
              </a:rPr>
              <a:t>Additive Manufacturing (AM), has been established as the manufacturing technology of choice in a variety of industries, from aerospace, to automotive, medical devices, and photonics.</a:t>
            </a:r>
          </a:p>
          <a:p>
            <a:endParaRPr lang="x-none" dirty="0">
              <a:solidFill>
                <a:schemeClr val="accent1"/>
              </a:solidFill>
              <a:latin typeface="Arial Rounded MT Bold" panose="020F0704030504030204" pitchFamily="34" charset="77"/>
            </a:endParaRPr>
          </a:p>
          <a:p>
            <a:r>
              <a:rPr lang="en-GB" dirty="0">
                <a:solidFill>
                  <a:schemeClr val="accent1"/>
                </a:solidFill>
                <a:latin typeface="Arial Rounded MT Bold" panose="020F0704030504030204" pitchFamily="34" charset="77"/>
              </a:rPr>
              <a:t>Multiphoton Lithography (MPL) is a laser-based AM technique which enables the “direct writing” of computer-designed structures with submicron resolution. Based on the phenomenon of multiphoton absorption, MPL is the only technique that can provide freeform 3D nanoprinting. </a:t>
            </a:r>
          </a:p>
          <a:p>
            <a:endParaRPr lang="en-GB" dirty="0">
              <a:solidFill>
                <a:schemeClr val="accent1"/>
              </a:solidFill>
              <a:latin typeface="Arial Rounded MT Bold" panose="020F0704030504030204" pitchFamily="34" charset="77"/>
            </a:endParaRPr>
          </a:p>
          <a:p>
            <a:r>
              <a:rPr lang="en-US" dirty="0">
                <a:solidFill>
                  <a:schemeClr val="accent1"/>
                </a:solidFill>
                <a:latin typeface="Arial Rounded MT Bold" panose="020F0704030504030204" pitchFamily="34" charset="77"/>
              </a:rPr>
              <a:t>The course will focus on three technology demonstrators:</a:t>
            </a:r>
          </a:p>
          <a:p>
            <a:r>
              <a:rPr lang="en-US" dirty="0">
                <a:solidFill>
                  <a:schemeClr val="accent1"/>
                </a:solidFill>
                <a:latin typeface="Arial Rounded MT Bold" panose="020F0704030504030204" pitchFamily="34" charset="77"/>
              </a:rPr>
              <a:t> a) Micro-optics </a:t>
            </a:r>
          </a:p>
          <a:p>
            <a:r>
              <a:rPr lang="en-US" dirty="0">
                <a:solidFill>
                  <a:schemeClr val="accent1"/>
                </a:solidFill>
                <a:latin typeface="Arial Rounded MT Bold" panose="020F0704030504030204" pitchFamily="34" charset="77"/>
              </a:rPr>
              <a:t>b) Architected Mechanical Structures </a:t>
            </a:r>
          </a:p>
          <a:p>
            <a:r>
              <a:rPr lang="en-US" dirty="0">
                <a:solidFill>
                  <a:schemeClr val="accent1"/>
                </a:solidFill>
                <a:latin typeface="Arial Rounded MT Bold" panose="020F0704030504030204" pitchFamily="34" charset="77"/>
              </a:rPr>
              <a:t>c) Biomedical Microdevices. </a:t>
            </a:r>
          </a:p>
          <a:p>
            <a:r>
              <a:rPr lang="en-US" dirty="0">
                <a:solidFill>
                  <a:schemeClr val="accent1"/>
                </a:solidFill>
                <a:latin typeface="Arial Rounded MT Bold" panose="020F0704030504030204" pitchFamily="34" charset="77"/>
              </a:rPr>
              <a:t>The design, and fabrication of microstructures will be covered through tutorials and hands-on experience training. Extra weight will be placed on choosing the right photopolymer for each application</a:t>
            </a:r>
            <a:endParaRPr lang="x-none" dirty="0">
              <a:solidFill>
                <a:schemeClr val="accent1"/>
              </a:solidFill>
              <a:latin typeface="Arial Rounded MT Bold" panose="020F0704030504030204" pitchFamily="34" charset="77"/>
            </a:endParaRPr>
          </a:p>
        </p:txBody>
      </p:sp>
      <p:sp>
        <p:nvSpPr>
          <p:cNvPr id="8" name="Rectangle 7">
            <a:extLst>
              <a:ext uri="{FF2B5EF4-FFF2-40B4-BE49-F238E27FC236}">
                <a16:creationId xmlns:a16="http://schemas.microsoft.com/office/drawing/2014/main" id="{3D6139CB-4682-974D-BD51-797F950CE2E6}"/>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10" name="Rectangle 9">
            <a:extLst>
              <a:ext uri="{FF2B5EF4-FFF2-40B4-BE49-F238E27FC236}">
                <a16:creationId xmlns:a16="http://schemas.microsoft.com/office/drawing/2014/main" id="{32E0737B-287C-9F40-86E5-35E86A7A62EE}"/>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13" name="Picture 12" descr="Text&#10;&#10;Description automatically generated with medium confidence">
            <a:extLst>
              <a:ext uri="{FF2B5EF4-FFF2-40B4-BE49-F238E27FC236}">
                <a16:creationId xmlns:a16="http://schemas.microsoft.com/office/drawing/2014/main" id="{DB37CB39-71CC-D648-A49A-1485B4C83B9F}"/>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9" name="Picture 8"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spTree>
    <p:extLst>
      <p:ext uri="{BB962C8B-B14F-4D97-AF65-F5344CB8AC3E}">
        <p14:creationId xmlns:p14="http://schemas.microsoft.com/office/powerpoint/2010/main" val="260453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E901DCE-3731-C545-86D9-97496D56958C}"/>
              </a:ext>
            </a:extLst>
          </p:cNvPr>
          <p:cNvSpPr txBox="1"/>
          <p:nvPr/>
        </p:nvSpPr>
        <p:spPr>
          <a:xfrm>
            <a:off x="4378246" y="-54697"/>
            <a:ext cx="3462038"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Target Audience</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5" name="TextBox 4">
            <a:extLst>
              <a:ext uri="{FF2B5EF4-FFF2-40B4-BE49-F238E27FC236}">
                <a16:creationId xmlns:a16="http://schemas.microsoft.com/office/drawing/2014/main" id="{5D3F6F53-9581-AC44-9A6F-AD6189F5DDAC}"/>
              </a:ext>
            </a:extLst>
          </p:cNvPr>
          <p:cNvSpPr txBox="1"/>
          <p:nvPr/>
        </p:nvSpPr>
        <p:spPr>
          <a:xfrm>
            <a:off x="3999337" y="2459241"/>
            <a:ext cx="4206601"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Expected Outcomes</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9" name="Rectangle 8">
            <a:extLst>
              <a:ext uri="{FF2B5EF4-FFF2-40B4-BE49-F238E27FC236}">
                <a16:creationId xmlns:a16="http://schemas.microsoft.com/office/drawing/2014/main" id="{83AAFBCA-4A39-9041-BC66-E2CF0E038FA9}"/>
              </a:ext>
            </a:extLst>
          </p:cNvPr>
          <p:cNvSpPr/>
          <p:nvPr/>
        </p:nvSpPr>
        <p:spPr>
          <a:xfrm>
            <a:off x="408168" y="725067"/>
            <a:ext cx="11377616" cy="1285416"/>
          </a:xfrm>
          <a:prstGeom prst="rect">
            <a:avLst/>
          </a:prstGeom>
        </p:spPr>
        <p:txBody>
          <a:bodyPr wrap="square">
            <a:spAutoFit/>
          </a:bodyPr>
          <a:lstStyle/>
          <a:p>
            <a:pPr algn="just">
              <a:lnSpc>
                <a:spcPct val="150000"/>
              </a:lnSpc>
            </a:pPr>
            <a:r>
              <a:rPr lang="en-IE"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rPr>
              <a:t>It is desirable but not essential that course attendees have a basic understanding of additive manufacturing using MPL. The course is ideally suited to those seeking to adopt new AM technologies in order to advance manufacturing facilities in terms of productivity and efficiency.  </a:t>
            </a:r>
            <a:endParaRPr lang="en-US" dirty="0">
              <a:solidFill>
                <a:schemeClr val="accent1"/>
              </a:solidFill>
              <a:latin typeface="Arial Rounded MT Bold" panose="020F0704030504030204" pitchFamily="34" charset="77"/>
            </a:endParaRPr>
          </a:p>
        </p:txBody>
      </p:sp>
      <p:sp>
        <p:nvSpPr>
          <p:cNvPr id="6" name="Rectangle 5">
            <a:extLst>
              <a:ext uri="{FF2B5EF4-FFF2-40B4-BE49-F238E27FC236}">
                <a16:creationId xmlns:a16="http://schemas.microsoft.com/office/drawing/2014/main" id="{A228FDCE-931F-5749-BACD-E2207B7E66B0}"/>
              </a:ext>
            </a:extLst>
          </p:cNvPr>
          <p:cNvSpPr/>
          <p:nvPr/>
        </p:nvSpPr>
        <p:spPr>
          <a:xfrm>
            <a:off x="500033" y="3190901"/>
            <a:ext cx="11214188" cy="2580194"/>
          </a:xfrm>
          <a:prstGeom prst="rect">
            <a:avLst/>
          </a:prstGeom>
        </p:spPr>
        <p:txBody>
          <a:bodyPr wrap="square">
            <a:spAutoFit/>
          </a:bodyPr>
          <a:lstStyle/>
          <a:p>
            <a:pPr marL="342900" lvl="0" indent="-342900" algn="just">
              <a:lnSpc>
                <a:spcPct val="150000"/>
              </a:lnSpc>
              <a:spcAft>
                <a:spcPts val="800"/>
              </a:spcAft>
              <a:buFont typeface="+mj-lt"/>
              <a:buAutoNum type="arabicParenR"/>
            </a:pPr>
            <a:r>
              <a:rPr lang="en-US" dirty="0">
                <a:solidFill>
                  <a:schemeClr val="accent1"/>
                </a:solidFill>
                <a:latin typeface="Arial Rounded MT Bold" panose="020F0704030504030204" pitchFamily="34" charset="77"/>
                <a:ea typeface="Times New Roman" panose="02020603050405020304" pitchFamily="18" charset="0"/>
                <a:cs typeface="Calibri" panose="020F0502020204030204" pitchFamily="34" charset="0"/>
              </a:rPr>
              <a:t>Understanding of key features of of additive micromanufacturing</a:t>
            </a:r>
            <a:endParaRPr lang="en-IE"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mj-lt"/>
              <a:buAutoNum type="arabicParenR"/>
            </a:pPr>
            <a:r>
              <a:rPr lang="en-US" dirty="0">
                <a:solidFill>
                  <a:schemeClr val="accent1"/>
                </a:solidFill>
                <a:latin typeface="Arial Rounded MT Bold" panose="020F0704030504030204" pitchFamily="34" charset="77"/>
                <a:ea typeface="Times New Roman" panose="02020603050405020304" pitchFamily="18" charset="0"/>
                <a:cs typeface="Calibri" panose="020F0502020204030204" pitchFamily="34" charset="0"/>
              </a:rPr>
              <a:t>Participate in the fabrication of high-resolution 3D components using tailor-made materials</a:t>
            </a:r>
            <a:endParaRPr lang="en-IE"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endParaRPr>
          </a:p>
          <a:p>
            <a:pPr marL="342900" indent="-342900" algn="just">
              <a:lnSpc>
                <a:spcPct val="150000"/>
              </a:lnSpc>
              <a:spcAft>
                <a:spcPts val="800"/>
              </a:spcAft>
              <a:buFont typeface="+mj-lt"/>
              <a:buAutoNum type="arabicParenR"/>
            </a:pPr>
            <a:r>
              <a:rPr lang="en-US" dirty="0">
                <a:solidFill>
                  <a:schemeClr val="accent1"/>
                </a:solidFill>
                <a:latin typeface="Arial Rounded MT Bold" panose="020F0704030504030204" pitchFamily="34" charset="77"/>
                <a:ea typeface="Times New Roman" panose="02020603050405020304" pitchFamily="18" charset="0"/>
                <a:cs typeface="Calibri" panose="020F0502020204030204" pitchFamily="34" charset="0"/>
              </a:rPr>
              <a:t>Observe and evaluate working micro-components, such as axicons on fibers(hands-on activity)</a:t>
            </a:r>
          </a:p>
          <a:p>
            <a:pPr marL="342900" indent="-342900" algn="just">
              <a:lnSpc>
                <a:spcPct val="150000"/>
              </a:lnSpc>
              <a:spcAft>
                <a:spcPts val="800"/>
              </a:spcAft>
              <a:buFont typeface="+mj-lt"/>
              <a:buAutoNum type="arabicParenR"/>
            </a:pPr>
            <a:r>
              <a:rPr lang="en-US" dirty="0">
                <a:solidFill>
                  <a:schemeClr val="accent1"/>
                </a:solidFill>
                <a:latin typeface="Arial Rounded MT Bold" panose="020F0704030504030204" pitchFamily="34" charset="77"/>
                <a:ea typeface="Times New Roman" panose="02020603050405020304" pitchFamily="18" charset="0"/>
                <a:cs typeface="Calibri" panose="020F0502020204030204" pitchFamily="34" charset="0"/>
              </a:rPr>
              <a:t>Communicate and seek solutions for specific concerns related to additive micro-manufacturing</a:t>
            </a:r>
          </a:p>
          <a:p>
            <a:pPr marL="342900" indent="-342900" algn="just">
              <a:lnSpc>
                <a:spcPct val="150000"/>
              </a:lnSpc>
              <a:spcAft>
                <a:spcPts val="800"/>
              </a:spcAft>
              <a:buFont typeface="+mj-lt"/>
              <a:buAutoNum type="arabicParenR"/>
            </a:pPr>
            <a:endParaRPr lang="en-IE" dirty="0">
              <a:solidFill>
                <a:srgbClr val="FF0000"/>
              </a:solidFill>
              <a:latin typeface="Arial Rounded MT Bold" panose="020F0704030504030204" pitchFamily="34" charset="77"/>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3E7694D-C977-B341-BA80-6E76FD715F89}"/>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11" name="Rectangle 10">
            <a:extLst>
              <a:ext uri="{FF2B5EF4-FFF2-40B4-BE49-F238E27FC236}">
                <a16:creationId xmlns:a16="http://schemas.microsoft.com/office/drawing/2014/main" id="{B3D8AF56-B10E-0F4A-9794-1F36BA793920}"/>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12" name="Picture 11" descr="Text&#10;&#10;Description automatically generated with medium confidence">
            <a:extLst>
              <a:ext uri="{FF2B5EF4-FFF2-40B4-BE49-F238E27FC236}">
                <a16:creationId xmlns:a16="http://schemas.microsoft.com/office/drawing/2014/main" id="{C6870D4A-AC3D-0347-892A-880108D5290D}"/>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13" name="Picture 12"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spTree>
    <p:extLst>
      <p:ext uri="{BB962C8B-B14F-4D97-AF65-F5344CB8AC3E}">
        <p14:creationId xmlns:p14="http://schemas.microsoft.com/office/powerpoint/2010/main" val="135832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E901DCE-3731-C545-86D9-97496D56958C}"/>
              </a:ext>
            </a:extLst>
          </p:cNvPr>
          <p:cNvSpPr txBox="1"/>
          <p:nvPr/>
        </p:nvSpPr>
        <p:spPr>
          <a:xfrm>
            <a:off x="4307266" y="300077"/>
            <a:ext cx="3583481"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Course Schedule</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graphicFrame>
        <p:nvGraphicFramePr>
          <p:cNvPr id="3" name="Table 2">
            <a:extLst>
              <a:ext uri="{FF2B5EF4-FFF2-40B4-BE49-F238E27FC236}">
                <a16:creationId xmlns:a16="http://schemas.microsoft.com/office/drawing/2014/main" id="{3450E5E8-CEDC-7146-A0D9-50D5B4491FB8}"/>
              </a:ext>
            </a:extLst>
          </p:cNvPr>
          <p:cNvGraphicFramePr>
            <a:graphicFrameLocks noGrp="1"/>
          </p:cNvGraphicFramePr>
          <p:nvPr>
            <p:extLst>
              <p:ext uri="{D42A27DB-BD31-4B8C-83A1-F6EECF244321}">
                <p14:modId xmlns:p14="http://schemas.microsoft.com/office/powerpoint/2010/main" val="3284745020"/>
              </p:ext>
            </p:extLst>
          </p:nvPr>
        </p:nvGraphicFramePr>
        <p:xfrm>
          <a:off x="618067" y="1077478"/>
          <a:ext cx="11203230" cy="3737430"/>
        </p:xfrm>
        <a:graphic>
          <a:graphicData uri="http://schemas.openxmlformats.org/drawingml/2006/table">
            <a:tbl>
              <a:tblPr firstRow="1" bandRow="1">
                <a:tableStyleId>{5C22544A-7EE6-4342-B048-85BDC9FD1C3A}</a:tableStyleId>
              </a:tblPr>
              <a:tblGrid>
                <a:gridCol w="1991266">
                  <a:extLst>
                    <a:ext uri="{9D8B030D-6E8A-4147-A177-3AD203B41FA5}">
                      <a16:colId xmlns:a16="http://schemas.microsoft.com/office/drawing/2014/main" val="2218319836"/>
                    </a:ext>
                  </a:extLst>
                </a:gridCol>
                <a:gridCol w="9211964">
                  <a:extLst>
                    <a:ext uri="{9D8B030D-6E8A-4147-A177-3AD203B41FA5}">
                      <a16:colId xmlns:a16="http://schemas.microsoft.com/office/drawing/2014/main" val="951049645"/>
                    </a:ext>
                  </a:extLst>
                </a:gridCol>
              </a:tblGrid>
              <a:tr h="622905">
                <a:tc>
                  <a:txBody>
                    <a:bodyPr/>
                    <a:lstStyle/>
                    <a:p>
                      <a:r>
                        <a:rPr lang="en-US" sz="1800" dirty="0">
                          <a:solidFill>
                            <a:srgbClr val="ED6931"/>
                          </a:solidFill>
                          <a:latin typeface="Arial Rounded MT Bold" panose="020F0704030504030204" pitchFamily="34" charset="77"/>
                        </a:rPr>
                        <a:t>Time</a:t>
                      </a:r>
                    </a:p>
                  </a:txBody>
                  <a:tcPr marL="90000" anchor="ctr"/>
                </a:tc>
                <a:tc>
                  <a:txBody>
                    <a:bodyPr/>
                    <a:lstStyle/>
                    <a:p>
                      <a:r>
                        <a:rPr lang="en-US" sz="1800" dirty="0">
                          <a:solidFill>
                            <a:srgbClr val="ED6931"/>
                          </a:solidFill>
                          <a:latin typeface="Arial Rounded MT Bold" panose="020F0704030504030204" pitchFamily="34" charset="77"/>
                        </a:rPr>
                        <a:t>Demo Activity</a:t>
                      </a:r>
                    </a:p>
                  </a:txBody>
                  <a:tcPr marL="90000" anchor="ctr"/>
                </a:tc>
                <a:extLst>
                  <a:ext uri="{0D108BD9-81ED-4DB2-BD59-A6C34878D82A}">
                    <a16:rowId xmlns:a16="http://schemas.microsoft.com/office/drawing/2014/main" val="4149870249"/>
                  </a:ext>
                </a:extLst>
              </a:tr>
              <a:tr h="622905">
                <a:tc>
                  <a:txBody>
                    <a:bodyPr/>
                    <a:lstStyle/>
                    <a:p>
                      <a:r>
                        <a:rPr lang="en-US" sz="1600" dirty="0">
                          <a:solidFill>
                            <a:schemeClr val="accent1"/>
                          </a:solidFill>
                          <a:latin typeface="Arial Rounded MT Bold" panose="020F0704030504030204" pitchFamily="34" charset="77"/>
                        </a:rPr>
                        <a:t>09:00 – 10:30</a:t>
                      </a:r>
                    </a:p>
                  </a:txBody>
                  <a:tcPr marL="9000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rPr>
                        <a:t>FORTH Orientation, Course Introduction &amp; Tutorial</a:t>
                      </a:r>
                      <a:endParaRPr lang="en-IE" sz="1600"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endParaRPr>
                    </a:p>
                  </a:txBody>
                  <a:tcPr marL="90000" anchor="ctr">
                    <a:solidFill>
                      <a:schemeClr val="bg1">
                        <a:lumMod val="95000"/>
                      </a:schemeClr>
                    </a:solidFill>
                  </a:tcPr>
                </a:tc>
                <a:extLst>
                  <a:ext uri="{0D108BD9-81ED-4DB2-BD59-A6C34878D82A}">
                    <a16:rowId xmlns:a16="http://schemas.microsoft.com/office/drawing/2014/main" val="2807562130"/>
                  </a:ext>
                </a:extLst>
              </a:tr>
              <a:tr h="622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11:00 – 12:30</a:t>
                      </a:r>
                    </a:p>
                  </a:txBody>
                  <a:tcPr marL="9000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Demo 1: Micro-optical element fabrication and characterization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(hands-on)</a:t>
                      </a:r>
                      <a:endParaRPr lang="en-IE" sz="1600"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endParaRPr>
                    </a:p>
                  </a:txBody>
                  <a:tcPr marL="90000" anchor="ctr">
                    <a:solidFill>
                      <a:schemeClr val="bg1">
                        <a:lumMod val="95000"/>
                      </a:schemeClr>
                    </a:solidFill>
                  </a:tcPr>
                </a:tc>
                <a:extLst>
                  <a:ext uri="{0D108BD9-81ED-4DB2-BD59-A6C34878D82A}">
                    <a16:rowId xmlns:a16="http://schemas.microsoft.com/office/drawing/2014/main" val="1429674050"/>
                  </a:ext>
                </a:extLst>
              </a:tr>
              <a:tr h="622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13:30 – 15:00</a:t>
                      </a:r>
                    </a:p>
                  </a:txBody>
                  <a:tcPr marL="9000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Demo 2:Modelling</a:t>
                      </a:r>
                      <a:r>
                        <a:rPr lang="en-US" sz="1600" baseline="0" dirty="0">
                          <a:solidFill>
                            <a:schemeClr val="accent1"/>
                          </a:solidFill>
                          <a:latin typeface="Arial Rounded MT Bold" panose="020F0704030504030204" pitchFamily="34" charset="77"/>
                        </a:rPr>
                        <a:t> and fabrication of structures with negative Poisson’s ratio (auxetics)</a:t>
                      </a:r>
                      <a:endParaRPr lang="en-US" sz="1600" dirty="0">
                        <a:solidFill>
                          <a:schemeClr val="accent1"/>
                        </a:solidFill>
                        <a:latin typeface="Arial Rounded MT Bold" panose="020F070403050403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(hands-on)</a:t>
                      </a:r>
                      <a:endParaRPr lang="en-IE" sz="1600"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endParaRPr>
                    </a:p>
                  </a:txBody>
                  <a:tcPr marL="90000" anchor="ctr">
                    <a:solidFill>
                      <a:schemeClr val="bg1">
                        <a:lumMod val="95000"/>
                      </a:schemeClr>
                    </a:solidFill>
                  </a:tcPr>
                </a:tc>
                <a:extLst>
                  <a:ext uri="{0D108BD9-81ED-4DB2-BD59-A6C34878D82A}">
                    <a16:rowId xmlns:a16="http://schemas.microsoft.com/office/drawing/2014/main" val="598137447"/>
                  </a:ext>
                </a:extLst>
              </a:tr>
              <a:tr h="622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15:00 – 16:30</a:t>
                      </a:r>
                    </a:p>
                  </a:txBody>
                  <a:tcPr marL="9000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Demo 3: 3D scaffold fabrication, for cell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(hands-on)</a:t>
                      </a:r>
                      <a:endParaRPr lang="en-IE" sz="1600"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endParaRPr>
                    </a:p>
                  </a:txBody>
                  <a:tcPr marL="90000" anchor="ctr">
                    <a:solidFill>
                      <a:schemeClr val="bg1">
                        <a:lumMod val="95000"/>
                      </a:schemeClr>
                    </a:solidFill>
                  </a:tcPr>
                </a:tc>
                <a:extLst>
                  <a:ext uri="{0D108BD9-81ED-4DB2-BD59-A6C34878D82A}">
                    <a16:rowId xmlns:a16="http://schemas.microsoft.com/office/drawing/2014/main" val="3162177147"/>
                  </a:ext>
                </a:extLst>
              </a:tr>
              <a:tr h="622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latin typeface="Arial Rounded MT Bold" panose="020F0704030504030204" pitchFamily="34" charset="77"/>
                        </a:rPr>
                        <a:t>16:30 – 17:30</a:t>
                      </a:r>
                    </a:p>
                  </a:txBody>
                  <a:tcPr marL="9000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rPr>
                        <a:t>Follow-Up Questions &amp; Close</a:t>
                      </a:r>
                      <a:endParaRPr lang="en-IE" sz="1600" dirty="0">
                        <a:solidFill>
                          <a:schemeClr val="accent1"/>
                        </a:solidFill>
                        <a:latin typeface="Arial Rounded MT Bold" panose="020F0704030504030204" pitchFamily="34" charset="77"/>
                        <a:ea typeface="Times New Roman" panose="02020603050405020304" pitchFamily="18" charset="0"/>
                        <a:cs typeface="Times New Roman" panose="02020603050405020304" pitchFamily="18" charset="0"/>
                      </a:endParaRPr>
                    </a:p>
                  </a:txBody>
                  <a:tcPr marL="90000" anchor="ctr">
                    <a:solidFill>
                      <a:schemeClr val="bg1">
                        <a:lumMod val="95000"/>
                      </a:schemeClr>
                    </a:solidFill>
                  </a:tcPr>
                </a:tc>
                <a:extLst>
                  <a:ext uri="{0D108BD9-81ED-4DB2-BD59-A6C34878D82A}">
                    <a16:rowId xmlns:a16="http://schemas.microsoft.com/office/drawing/2014/main" val="67124920"/>
                  </a:ext>
                </a:extLst>
              </a:tr>
            </a:tbl>
          </a:graphicData>
        </a:graphic>
      </p:graphicFrame>
      <p:sp>
        <p:nvSpPr>
          <p:cNvPr id="8" name="Rectangle 7">
            <a:extLst>
              <a:ext uri="{FF2B5EF4-FFF2-40B4-BE49-F238E27FC236}">
                <a16:creationId xmlns:a16="http://schemas.microsoft.com/office/drawing/2014/main" id="{5C4490FB-117F-F34C-B3C8-3425A4FD72E6}"/>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11" name="Rectangle 10">
            <a:extLst>
              <a:ext uri="{FF2B5EF4-FFF2-40B4-BE49-F238E27FC236}">
                <a16:creationId xmlns:a16="http://schemas.microsoft.com/office/drawing/2014/main" id="{DD323262-3E57-F343-AB26-EC73A8F2626D}"/>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12" name="Picture 11" descr="Text&#10;&#10;Description automatically generated with medium confidence">
            <a:extLst>
              <a:ext uri="{FF2B5EF4-FFF2-40B4-BE49-F238E27FC236}">
                <a16:creationId xmlns:a16="http://schemas.microsoft.com/office/drawing/2014/main" id="{4E7BEA44-2208-AA4E-9B42-994B7529EAB5}"/>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7" name="Picture 6"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spTree>
    <p:extLst>
      <p:ext uri="{BB962C8B-B14F-4D97-AF65-F5344CB8AC3E}">
        <p14:creationId xmlns:p14="http://schemas.microsoft.com/office/powerpoint/2010/main" val="195587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E901DCE-3731-C545-86D9-97496D56958C}"/>
              </a:ext>
            </a:extLst>
          </p:cNvPr>
          <p:cNvSpPr txBox="1"/>
          <p:nvPr/>
        </p:nvSpPr>
        <p:spPr>
          <a:xfrm>
            <a:off x="4422607" y="-54697"/>
            <a:ext cx="3373296"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Course Trainers</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10" name="Rectangle 9">
            <a:extLst>
              <a:ext uri="{FF2B5EF4-FFF2-40B4-BE49-F238E27FC236}">
                <a16:creationId xmlns:a16="http://schemas.microsoft.com/office/drawing/2014/main" id="{C2254F06-9D04-344B-A4D1-583AD3C49AEB}"/>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13" name="Rectangle 12">
            <a:extLst>
              <a:ext uri="{FF2B5EF4-FFF2-40B4-BE49-F238E27FC236}">
                <a16:creationId xmlns:a16="http://schemas.microsoft.com/office/drawing/2014/main" id="{9D2CD6BD-66EE-6349-9C0E-559274A62614}"/>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14" name="Picture 13" descr="Text&#10;&#10;Description automatically generated with medium confidence">
            <a:extLst>
              <a:ext uri="{FF2B5EF4-FFF2-40B4-BE49-F238E27FC236}">
                <a16:creationId xmlns:a16="http://schemas.microsoft.com/office/drawing/2014/main" id="{32A5B670-1665-784F-B067-5DFB854B2C2D}"/>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11" name="Picture 10"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pic>
        <p:nvPicPr>
          <p:cNvPr id="2" name="Picture 1">
            <a:extLst>
              <a:ext uri="{FF2B5EF4-FFF2-40B4-BE49-F238E27FC236}">
                <a16:creationId xmlns:a16="http://schemas.microsoft.com/office/drawing/2014/main" id="{79322E73-9170-6844-9B36-56CFE2ED9260}"/>
              </a:ext>
            </a:extLst>
          </p:cNvPr>
          <p:cNvPicPr>
            <a:picLocks noChangeAspect="1"/>
          </p:cNvPicPr>
          <p:nvPr/>
        </p:nvPicPr>
        <p:blipFill>
          <a:blip r:embed="rId5"/>
          <a:stretch>
            <a:fillRect/>
          </a:stretch>
        </p:blipFill>
        <p:spPr>
          <a:xfrm>
            <a:off x="4306365" y="709652"/>
            <a:ext cx="7454900" cy="4953000"/>
          </a:xfrm>
          <a:prstGeom prst="rect">
            <a:avLst/>
          </a:prstGeom>
        </p:spPr>
      </p:pic>
      <p:pic>
        <p:nvPicPr>
          <p:cNvPr id="4" name="Picture 3">
            <a:extLst>
              <a:ext uri="{FF2B5EF4-FFF2-40B4-BE49-F238E27FC236}">
                <a16:creationId xmlns:a16="http://schemas.microsoft.com/office/drawing/2014/main" id="{D509C052-1770-E645-8035-44DAABB9C9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0301" y="78180"/>
            <a:ext cx="1544467" cy="2200509"/>
          </a:xfrm>
          <a:prstGeom prst="rect">
            <a:avLst/>
          </a:prstGeom>
        </p:spPr>
      </p:pic>
      <p:pic>
        <p:nvPicPr>
          <p:cNvPr id="5" name="Picture 4">
            <a:extLst>
              <a:ext uri="{FF2B5EF4-FFF2-40B4-BE49-F238E27FC236}">
                <a16:creationId xmlns:a16="http://schemas.microsoft.com/office/drawing/2014/main" id="{BAEDC4AD-3F79-3B49-B89E-3CCA8762528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06944" y="78180"/>
            <a:ext cx="1764000" cy="2200509"/>
          </a:xfrm>
          <a:prstGeom prst="rect">
            <a:avLst/>
          </a:prstGeom>
        </p:spPr>
      </p:pic>
      <p:pic>
        <p:nvPicPr>
          <p:cNvPr id="6" name="Picture 5">
            <a:extLst>
              <a:ext uri="{FF2B5EF4-FFF2-40B4-BE49-F238E27FC236}">
                <a16:creationId xmlns:a16="http://schemas.microsoft.com/office/drawing/2014/main" id="{8E8B28A0-1AD2-B549-BB80-C4DA366908A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0301" y="3344868"/>
            <a:ext cx="1544467" cy="2179045"/>
          </a:xfrm>
          <a:prstGeom prst="rect">
            <a:avLst/>
          </a:prstGeom>
        </p:spPr>
      </p:pic>
      <p:pic>
        <p:nvPicPr>
          <p:cNvPr id="15" name="Picture 14">
            <a:extLst>
              <a:ext uri="{FF2B5EF4-FFF2-40B4-BE49-F238E27FC236}">
                <a16:creationId xmlns:a16="http://schemas.microsoft.com/office/drawing/2014/main" id="{649F9C2A-9149-1D4D-B260-46584D1D59A1}"/>
              </a:ext>
            </a:extLst>
          </p:cNvPr>
          <p:cNvPicPr>
            <a:picLocks noChangeAspect="1"/>
          </p:cNvPicPr>
          <p:nvPr/>
        </p:nvPicPr>
        <p:blipFill>
          <a:blip r:embed="rId9"/>
          <a:stretch>
            <a:fillRect/>
          </a:stretch>
        </p:blipFill>
        <p:spPr>
          <a:xfrm>
            <a:off x="1806944" y="3344868"/>
            <a:ext cx="2169548" cy="2169548"/>
          </a:xfrm>
          <a:prstGeom prst="rect">
            <a:avLst/>
          </a:prstGeom>
        </p:spPr>
      </p:pic>
      <p:sp>
        <p:nvSpPr>
          <p:cNvPr id="17" name="TextBox 16">
            <a:extLst>
              <a:ext uri="{FF2B5EF4-FFF2-40B4-BE49-F238E27FC236}">
                <a16:creationId xmlns:a16="http://schemas.microsoft.com/office/drawing/2014/main" id="{2B0AB4E7-29E9-6D4A-84CA-AFD0C0385FF0}"/>
              </a:ext>
            </a:extLst>
          </p:cNvPr>
          <p:cNvSpPr txBox="1"/>
          <p:nvPr/>
        </p:nvSpPr>
        <p:spPr>
          <a:xfrm>
            <a:off x="-285588" y="2350390"/>
            <a:ext cx="2169547" cy="738664"/>
          </a:xfrm>
          <a:prstGeom prst="rect">
            <a:avLst/>
          </a:prstGeom>
          <a:noFill/>
        </p:spPr>
        <p:txBody>
          <a:bodyPr wrap="square" rtlCol="0">
            <a:spAutoFit/>
          </a:bodyPr>
          <a:lstStyle/>
          <a:p>
            <a:pPr algn="ctr"/>
            <a:r>
              <a:rPr lang="en-US" sz="1400" b="1" dirty="0">
                <a:solidFill>
                  <a:srgbClr val="2F5597"/>
                </a:solidFill>
                <a:latin typeface="Arial Rounded MT Bold" panose="020F0704030504030204" pitchFamily="34" charset="77"/>
                <a:ea typeface="Helvetica" charset="0"/>
                <a:cs typeface="Arial" panose="020B0604020202020204" pitchFamily="34" charset="0"/>
              </a:rPr>
              <a:t>Course Manager</a:t>
            </a:r>
          </a:p>
          <a:p>
            <a:pPr algn="ctr"/>
            <a:r>
              <a:rPr lang="en-US" sz="1400" b="1" dirty="0">
                <a:solidFill>
                  <a:srgbClr val="2F5597"/>
                </a:solidFill>
                <a:latin typeface="Arial Rounded MT Bold" panose="020F0704030504030204" pitchFamily="34" charset="77"/>
                <a:ea typeface="Helvetica" charset="0"/>
                <a:cs typeface="Arial" panose="020B0604020202020204" pitchFamily="34" charset="0"/>
              </a:rPr>
              <a:t> Maria Farsari</a:t>
            </a:r>
            <a:endParaRPr lang="en-US" sz="1400" b="1" dirty="0">
              <a:solidFill>
                <a:schemeClr val="accent1"/>
              </a:solidFill>
              <a:latin typeface="Arial Rounded MT Bold" panose="020F0704030504030204" pitchFamily="34" charset="77"/>
              <a:ea typeface="Helvetica" charset="0"/>
              <a:cs typeface="Arial" panose="020B0604020202020204" pitchFamily="34" charset="0"/>
            </a:endParaRPr>
          </a:p>
          <a:p>
            <a:pPr algn="ctr"/>
            <a:endParaRPr lang="x-none" sz="1400" dirty="0"/>
          </a:p>
        </p:txBody>
      </p:sp>
      <p:sp>
        <p:nvSpPr>
          <p:cNvPr id="18" name="TextBox 17">
            <a:extLst>
              <a:ext uri="{FF2B5EF4-FFF2-40B4-BE49-F238E27FC236}">
                <a16:creationId xmlns:a16="http://schemas.microsoft.com/office/drawing/2014/main" id="{C35A1DCF-BF7E-0E4C-82D2-9C55CA9F4B03}"/>
              </a:ext>
            </a:extLst>
          </p:cNvPr>
          <p:cNvSpPr txBox="1"/>
          <p:nvPr/>
        </p:nvSpPr>
        <p:spPr>
          <a:xfrm>
            <a:off x="1806944" y="2350390"/>
            <a:ext cx="1867242" cy="738664"/>
          </a:xfrm>
          <a:prstGeom prst="rect">
            <a:avLst/>
          </a:prstGeom>
          <a:noFill/>
        </p:spPr>
        <p:txBody>
          <a:bodyPr wrap="none" rtlCol="0">
            <a:spAutoFit/>
          </a:bodyPr>
          <a:lstStyle/>
          <a:p>
            <a:pPr algn="ctr"/>
            <a:r>
              <a:rPr lang="en-US" sz="1400" b="1" dirty="0">
                <a:solidFill>
                  <a:srgbClr val="2F5597"/>
                </a:solidFill>
                <a:latin typeface="Arial Rounded MT Bold" panose="020F0704030504030204" pitchFamily="34" charset="77"/>
                <a:ea typeface="Helvetica" charset="0"/>
                <a:cs typeface="Arial" panose="020B0604020202020204" pitchFamily="34" charset="0"/>
              </a:rPr>
              <a:t>Demo 1</a:t>
            </a:r>
            <a:endParaRPr lang="en-US" sz="1400" b="1" dirty="0">
              <a:solidFill>
                <a:schemeClr val="accent1"/>
              </a:solidFill>
              <a:latin typeface="Arial Rounded MT Bold" panose="020F0704030504030204" pitchFamily="34" charset="77"/>
              <a:ea typeface="Helvetica" charset="0"/>
              <a:cs typeface="Arial" panose="020B0604020202020204" pitchFamily="34" charset="0"/>
            </a:endParaRPr>
          </a:p>
          <a:p>
            <a:pPr algn="ctr"/>
            <a:r>
              <a:rPr lang="en-US" sz="1400" b="1" dirty="0" err="1">
                <a:solidFill>
                  <a:srgbClr val="2F5597"/>
                </a:solidFill>
                <a:latin typeface="Arial Rounded MT Bold" panose="020F0704030504030204" pitchFamily="34" charset="77"/>
                <a:ea typeface="Helvetica" charset="0"/>
                <a:cs typeface="Arial" panose="020B0604020202020204" pitchFamily="34" charset="0"/>
              </a:rPr>
              <a:t>Vasileia</a:t>
            </a:r>
            <a:r>
              <a:rPr lang="en-US" sz="1400" b="1" dirty="0">
                <a:solidFill>
                  <a:srgbClr val="2F5597"/>
                </a:solidFill>
                <a:latin typeface="Arial Rounded MT Bold" panose="020F0704030504030204" pitchFamily="34" charset="77"/>
                <a:ea typeface="Helvetica" charset="0"/>
                <a:cs typeface="Arial" panose="020B0604020202020204" pitchFamily="34" charset="0"/>
              </a:rPr>
              <a:t> </a:t>
            </a:r>
            <a:r>
              <a:rPr lang="en-US" sz="1400" b="1" dirty="0" err="1">
                <a:solidFill>
                  <a:srgbClr val="2F5597"/>
                </a:solidFill>
                <a:latin typeface="Arial Rounded MT Bold" panose="020F0704030504030204" pitchFamily="34" charset="77"/>
                <a:ea typeface="Helvetica" charset="0"/>
                <a:cs typeface="Arial" panose="020B0604020202020204" pitchFamily="34" charset="0"/>
              </a:rPr>
              <a:t>Melissinaki</a:t>
            </a:r>
            <a:endParaRPr lang="en-US" sz="1400" b="1" dirty="0">
              <a:solidFill>
                <a:srgbClr val="2F5597"/>
              </a:solidFill>
              <a:latin typeface="Arial Rounded MT Bold" panose="020F0704030504030204" pitchFamily="34" charset="77"/>
              <a:ea typeface="Helvetica" charset="0"/>
              <a:cs typeface="Arial" panose="020B0604020202020204" pitchFamily="34" charset="0"/>
            </a:endParaRPr>
          </a:p>
          <a:p>
            <a:endParaRPr lang="x-none" sz="1400" dirty="0"/>
          </a:p>
        </p:txBody>
      </p:sp>
      <p:sp>
        <p:nvSpPr>
          <p:cNvPr id="19" name="TextBox 18">
            <a:extLst>
              <a:ext uri="{FF2B5EF4-FFF2-40B4-BE49-F238E27FC236}">
                <a16:creationId xmlns:a16="http://schemas.microsoft.com/office/drawing/2014/main" id="{D5BB3A6E-435A-D34F-A244-127CF79921EE}"/>
              </a:ext>
            </a:extLst>
          </p:cNvPr>
          <p:cNvSpPr txBox="1"/>
          <p:nvPr/>
        </p:nvSpPr>
        <p:spPr>
          <a:xfrm>
            <a:off x="119908" y="5596344"/>
            <a:ext cx="1759521" cy="738664"/>
          </a:xfrm>
          <a:prstGeom prst="rect">
            <a:avLst/>
          </a:prstGeom>
          <a:noFill/>
        </p:spPr>
        <p:txBody>
          <a:bodyPr wrap="none" rtlCol="0">
            <a:spAutoFit/>
          </a:bodyPr>
          <a:lstStyle/>
          <a:p>
            <a:pPr algn="ctr"/>
            <a:r>
              <a:rPr lang="en-US" sz="1400" b="1" dirty="0">
                <a:solidFill>
                  <a:srgbClr val="2F5597"/>
                </a:solidFill>
                <a:latin typeface="Arial Rounded MT Bold" panose="020F0704030504030204" pitchFamily="34" charset="77"/>
                <a:ea typeface="Helvetica" charset="0"/>
                <a:cs typeface="Arial" panose="020B0604020202020204" pitchFamily="34" charset="0"/>
              </a:rPr>
              <a:t>Demo 2</a:t>
            </a:r>
          </a:p>
          <a:p>
            <a:pPr algn="ctr"/>
            <a:r>
              <a:rPr lang="en-US" sz="1400" b="1" dirty="0">
                <a:solidFill>
                  <a:srgbClr val="2F5597"/>
                </a:solidFill>
                <a:latin typeface="Arial Rounded MT Bold" panose="020F0704030504030204" pitchFamily="34" charset="77"/>
                <a:ea typeface="Helvetica" charset="0"/>
                <a:cs typeface="Arial" panose="020B0604020202020204" pitchFamily="34" charset="0"/>
              </a:rPr>
              <a:t> Elmina </a:t>
            </a:r>
            <a:r>
              <a:rPr lang="en-US" sz="1400" b="1" dirty="0" err="1">
                <a:solidFill>
                  <a:srgbClr val="2F5597"/>
                </a:solidFill>
                <a:latin typeface="Arial Rounded MT Bold" panose="020F0704030504030204" pitchFamily="34" charset="77"/>
                <a:ea typeface="Helvetica" charset="0"/>
                <a:cs typeface="Arial" panose="020B0604020202020204" pitchFamily="34" charset="0"/>
              </a:rPr>
              <a:t>Kabouraki</a:t>
            </a:r>
            <a:endParaRPr lang="en-US" sz="1400" b="1" dirty="0">
              <a:solidFill>
                <a:srgbClr val="2F5597"/>
              </a:solidFill>
              <a:latin typeface="Arial Rounded MT Bold" panose="020F0704030504030204" pitchFamily="34" charset="77"/>
              <a:ea typeface="Helvetica" charset="0"/>
              <a:cs typeface="Arial" panose="020B0604020202020204" pitchFamily="34" charset="0"/>
            </a:endParaRPr>
          </a:p>
          <a:p>
            <a:pPr algn="ctr"/>
            <a:endParaRPr lang="x-none" sz="1400" dirty="0"/>
          </a:p>
        </p:txBody>
      </p:sp>
      <p:sp>
        <p:nvSpPr>
          <p:cNvPr id="21" name="TextBox 20">
            <a:extLst>
              <a:ext uri="{FF2B5EF4-FFF2-40B4-BE49-F238E27FC236}">
                <a16:creationId xmlns:a16="http://schemas.microsoft.com/office/drawing/2014/main" id="{ADB0AFDF-ED13-6A4C-9EFB-85B4DCAA641D}"/>
              </a:ext>
            </a:extLst>
          </p:cNvPr>
          <p:cNvSpPr txBox="1"/>
          <p:nvPr/>
        </p:nvSpPr>
        <p:spPr>
          <a:xfrm>
            <a:off x="2122063" y="5662652"/>
            <a:ext cx="1942070" cy="738664"/>
          </a:xfrm>
          <a:prstGeom prst="rect">
            <a:avLst/>
          </a:prstGeom>
          <a:noFill/>
        </p:spPr>
        <p:txBody>
          <a:bodyPr wrap="none" rtlCol="0">
            <a:spAutoFit/>
          </a:bodyPr>
          <a:lstStyle/>
          <a:p>
            <a:pPr algn="ctr"/>
            <a:r>
              <a:rPr lang="en-US" sz="1400" b="1" dirty="0">
                <a:solidFill>
                  <a:srgbClr val="2F5597"/>
                </a:solidFill>
                <a:latin typeface="Arial Rounded MT Bold" panose="020F0704030504030204" pitchFamily="34" charset="77"/>
                <a:ea typeface="Helvetica" charset="0"/>
                <a:cs typeface="Arial" panose="020B0604020202020204" pitchFamily="34" charset="0"/>
              </a:rPr>
              <a:t>Demo 3</a:t>
            </a:r>
          </a:p>
          <a:p>
            <a:pPr algn="ctr"/>
            <a:r>
              <a:rPr lang="en-US" sz="1400" b="1" dirty="0">
                <a:solidFill>
                  <a:srgbClr val="2F5597"/>
                </a:solidFill>
                <a:latin typeface="Arial Rounded MT Bold" panose="020F0704030504030204" pitchFamily="34" charset="77"/>
                <a:ea typeface="Helvetica" charset="0"/>
                <a:cs typeface="Arial" panose="020B0604020202020204" pitchFamily="34" charset="0"/>
              </a:rPr>
              <a:t>George </a:t>
            </a:r>
            <a:r>
              <a:rPr lang="en-US" sz="1400" b="1" dirty="0" err="1">
                <a:solidFill>
                  <a:srgbClr val="2F5597"/>
                </a:solidFill>
                <a:latin typeface="Arial Rounded MT Bold" panose="020F0704030504030204" pitchFamily="34" charset="77"/>
                <a:ea typeface="Helvetica" charset="0"/>
                <a:cs typeface="Arial" panose="020B0604020202020204" pitchFamily="34" charset="0"/>
              </a:rPr>
              <a:t>Flamourakis</a:t>
            </a:r>
            <a:endParaRPr lang="en-US" sz="1400" b="1" dirty="0">
              <a:solidFill>
                <a:schemeClr val="accent1"/>
              </a:solidFill>
              <a:latin typeface="Arial Rounded MT Bold" panose="020F0704030504030204" pitchFamily="34" charset="77"/>
              <a:ea typeface="Helvetica" charset="0"/>
              <a:cs typeface="Arial" panose="020B0604020202020204" pitchFamily="34" charset="0"/>
            </a:endParaRPr>
          </a:p>
          <a:p>
            <a:pPr algn="ctr"/>
            <a:endParaRPr lang="x-none" sz="1400" dirty="0"/>
          </a:p>
        </p:txBody>
      </p:sp>
      <p:sp>
        <p:nvSpPr>
          <p:cNvPr id="22" name="TextBox 21">
            <a:extLst>
              <a:ext uri="{FF2B5EF4-FFF2-40B4-BE49-F238E27FC236}">
                <a16:creationId xmlns:a16="http://schemas.microsoft.com/office/drawing/2014/main" id="{7C97BA42-FD99-9142-A297-6436516EB88A}"/>
              </a:ext>
            </a:extLst>
          </p:cNvPr>
          <p:cNvSpPr txBox="1"/>
          <p:nvPr/>
        </p:nvSpPr>
        <p:spPr>
          <a:xfrm>
            <a:off x="6557963" y="5662652"/>
            <a:ext cx="2887585" cy="369332"/>
          </a:xfrm>
          <a:prstGeom prst="rect">
            <a:avLst/>
          </a:prstGeom>
          <a:noFill/>
        </p:spPr>
        <p:txBody>
          <a:bodyPr wrap="none" rtlCol="0">
            <a:spAutoFit/>
          </a:bodyPr>
          <a:lstStyle/>
          <a:p>
            <a:r>
              <a:rPr lang="x-none" dirty="0">
                <a:solidFill>
                  <a:schemeClr val="accent1"/>
                </a:solidFill>
              </a:rPr>
              <a:t>The AM setup ar FORTH/IESL</a:t>
            </a:r>
          </a:p>
        </p:txBody>
      </p:sp>
    </p:spTree>
    <p:extLst>
      <p:ext uri="{BB962C8B-B14F-4D97-AF65-F5344CB8AC3E}">
        <p14:creationId xmlns:p14="http://schemas.microsoft.com/office/powerpoint/2010/main" val="271777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171832-4A67-BE41-A744-4FBC80582405}"/>
              </a:ext>
            </a:extLst>
          </p:cNvPr>
          <p:cNvSpPr txBox="1"/>
          <p:nvPr/>
        </p:nvSpPr>
        <p:spPr>
          <a:xfrm>
            <a:off x="3763455" y="-54697"/>
            <a:ext cx="4691605"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Course Demonstrators</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19" name="Rectangle 18">
            <a:extLst>
              <a:ext uri="{FF2B5EF4-FFF2-40B4-BE49-F238E27FC236}">
                <a16:creationId xmlns:a16="http://schemas.microsoft.com/office/drawing/2014/main" id="{6C0390B1-BFFC-014E-8E3A-D91E88E2FD92}"/>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21" name="Rectangle 20">
            <a:extLst>
              <a:ext uri="{FF2B5EF4-FFF2-40B4-BE49-F238E27FC236}">
                <a16:creationId xmlns:a16="http://schemas.microsoft.com/office/drawing/2014/main" id="{F7AF0FDD-FB4A-0A4E-BBD2-59AE0B0956C5}"/>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22" name="Picture 21" descr="Text&#10;&#10;Description automatically generated with medium confidence">
            <a:extLst>
              <a:ext uri="{FF2B5EF4-FFF2-40B4-BE49-F238E27FC236}">
                <a16:creationId xmlns:a16="http://schemas.microsoft.com/office/drawing/2014/main" id="{1EC945E4-D68F-1144-BABA-0D7A72DB630E}"/>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23" name="Picture 22"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pic>
        <p:nvPicPr>
          <p:cNvPr id="10" name="Picture 9">
            <a:extLst>
              <a:ext uri="{FF2B5EF4-FFF2-40B4-BE49-F238E27FC236}">
                <a16:creationId xmlns:a16="http://schemas.microsoft.com/office/drawing/2014/main" id="{C19DDF53-EE7B-0144-9BD6-B1C2020BE4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4835" y="95004"/>
            <a:ext cx="2456689" cy="2156433"/>
          </a:xfrm>
          <a:prstGeom prst="rect">
            <a:avLst/>
          </a:prstGeom>
        </p:spPr>
      </p:pic>
      <p:pic>
        <p:nvPicPr>
          <p:cNvPr id="11" name="Picture 10">
            <a:extLst>
              <a:ext uri="{FF2B5EF4-FFF2-40B4-BE49-F238E27FC236}">
                <a16:creationId xmlns:a16="http://schemas.microsoft.com/office/drawing/2014/main" id="{D42CA954-78CC-C649-990E-F8C5BBE8D8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303" y="3042942"/>
            <a:ext cx="2604221" cy="1954969"/>
          </a:xfrm>
          <a:prstGeom prst="rect">
            <a:avLst/>
          </a:prstGeom>
        </p:spPr>
      </p:pic>
      <p:pic>
        <p:nvPicPr>
          <p:cNvPr id="16" name="Picture 15" descr="A picture containing plant, close, vegetable&#10;&#10;Description automatically generated">
            <a:extLst>
              <a:ext uri="{FF2B5EF4-FFF2-40B4-BE49-F238E27FC236}">
                <a16:creationId xmlns:a16="http://schemas.microsoft.com/office/drawing/2014/main" id="{858A160F-852E-2945-820F-FAFF5D7CF0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91637" y="1000225"/>
            <a:ext cx="3469628" cy="2775702"/>
          </a:xfrm>
          <a:prstGeom prst="rect">
            <a:avLst/>
          </a:prstGeom>
        </p:spPr>
      </p:pic>
      <p:pic>
        <p:nvPicPr>
          <p:cNvPr id="27" name="Content Placeholder 9">
            <a:extLst>
              <a:ext uri="{FF2B5EF4-FFF2-40B4-BE49-F238E27FC236}">
                <a16:creationId xmlns:a16="http://schemas.microsoft.com/office/drawing/2014/main" id="{92853973-F3AB-F743-A2A9-866A2FDD21A3}"/>
              </a:ext>
            </a:extLst>
          </p:cNvPr>
          <p:cNvPicPr>
            <a:picLocks noGrp="1" noChangeAspect="1"/>
          </p:cNvPicPr>
          <p:nvPr>
            <p:ph sz="half" idx="1"/>
          </p:nvPr>
        </p:nvPicPr>
        <p:blipFill>
          <a:blip r:embed="rId8" cstate="email">
            <a:extLst>
              <a:ext uri="{28A0092B-C50C-407E-A947-70E740481C1C}">
                <a14:useLocalDpi xmlns:a14="http://schemas.microsoft.com/office/drawing/2010/main"/>
              </a:ext>
            </a:extLst>
          </a:blip>
          <a:stretch>
            <a:fillRect/>
          </a:stretch>
        </p:blipFill>
        <p:spPr>
          <a:xfrm>
            <a:off x="3810125" y="877686"/>
            <a:ext cx="4072680" cy="3486976"/>
          </a:xfrm>
        </p:spPr>
      </p:pic>
      <p:sp>
        <p:nvSpPr>
          <p:cNvPr id="29" name="TextBox 28">
            <a:extLst>
              <a:ext uri="{FF2B5EF4-FFF2-40B4-BE49-F238E27FC236}">
                <a16:creationId xmlns:a16="http://schemas.microsoft.com/office/drawing/2014/main" id="{0909249E-AE3C-3D4B-B3FD-C95F474EF9DB}"/>
              </a:ext>
            </a:extLst>
          </p:cNvPr>
          <p:cNvSpPr txBox="1"/>
          <p:nvPr/>
        </p:nvSpPr>
        <p:spPr>
          <a:xfrm>
            <a:off x="876535" y="2328786"/>
            <a:ext cx="1782860" cy="584775"/>
          </a:xfrm>
          <a:prstGeom prst="rect">
            <a:avLst/>
          </a:prstGeom>
          <a:noFill/>
        </p:spPr>
        <p:txBody>
          <a:bodyPr wrap="none" rtlCol="0">
            <a:spAutoFit/>
          </a:bodyPr>
          <a:lstStyle/>
          <a:p>
            <a:r>
              <a:rPr lang="x-none" sz="1600" dirty="0">
                <a:solidFill>
                  <a:schemeClr val="accent1"/>
                </a:solidFill>
                <a:latin typeface="Arial Rounded MT Bold" panose="020F0704030504030204" pitchFamily="34" charset="77"/>
              </a:rPr>
              <a:t>Demo 1: Axicon </a:t>
            </a:r>
          </a:p>
          <a:p>
            <a:r>
              <a:rPr lang="x-none" sz="1600" dirty="0">
                <a:solidFill>
                  <a:schemeClr val="accent1"/>
                </a:solidFill>
                <a:latin typeface="Arial Rounded MT Bold" panose="020F0704030504030204" pitchFamily="34" charset="77"/>
              </a:rPr>
              <a:t>on optical fiber</a:t>
            </a:r>
          </a:p>
        </p:txBody>
      </p:sp>
      <p:sp>
        <p:nvSpPr>
          <p:cNvPr id="30" name="TextBox 29">
            <a:extLst>
              <a:ext uri="{FF2B5EF4-FFF2-40B4-BE49-F238E27FC236}">
                <a16:creationId xmlns:a16="http://schemas.microsoft.com/office/drawing/2014/main" id="{28CE276F-C52B-4849-9E0C-1EFAB87B78EC}"/>
              </a:ext>
            </a:extLst>
          </p:cNvPr>
          <p:cNvSpPr txBox="1"/>
          <p:nvPr/>
        </p:nvSpPr>
        <p:spPr>
          <a:xfrm>
            <a:off x="687303" y="5538103"/>
            <a:ext cx="1531188" cy="338554"/>
          </a:xfrm>
          <a:prstGeom prst="rect">
            <a:avLst/>
          </a:prstGeom>
          <a:noFill/>
        </p:spPr>
        <p:txBody>
          <a:bodyPr wrap="none" rtlCol="0">
            <a:spAutoFit/>
          </a:bodyPr>
          <a:lstStyle/>
          <a:p>
            <a:r>
              <a:rPr lang="x-none" sz="1600" dirty="0">
                <a:solidFill>
                  <a:schemeClr val="accent1"/>
                </a:solidFill>
                <a:latin typeface="Arial Rounded MT Bold" panose="020F0704030504030204" pitchFamily="34" charset="77"/>
              </a:rPr>
              <a:t>Demo 1: Lens</a:t>
            </a:r>
          </a:p>
        </p:txBody>
      </p:sp>
      <p:sp>
        <p:nvSpPr>
          <p:cNvPr id="32" name="TextBox 31">
            <a:extLst>
              <a:ext uri="{FF2B5EF4-FFF2-40B4-BE49-F238E27FC236}">
                <a16:creationId xmlns:a16="http://schemas.microsoft.com/office/drawing/2014/main" id="{D081F9B4-69A4-224F-AAD3-9D57BCDE3073}"/>
              </a:ext>
            </a:extLst>
          </p:cNvPr>
          <p:cNvSpPr txBox="1"/>
          <p:nvPr/>
        </p:nvSpPr>
        <p:spPr>
          <a:xfrm>
            <a:off x="4116334" y="4500985"/>
            <a:ext cx="2376484" cy="338554"/>
          </a:xfrm>
          <a:prstGeom prst="rect">
            <a:avLst/>
          </a:prstGeom>
          <a:noFill/>
        </p:spPr>
        <p:txBody>
          <a:bodyPr wrap="none" rtlCol="0">
            <a:spAutoFit/>
          </a:bodyPr>
          <a:lstStyle/>
          <a:p>
            <a:r>
              <a:rPr lang="x-none" sz="1600" dirty="0">
                <a:solidFill>
                  <a:schemeClr val="accent1"/>
                </a:solidFill>
                <a:latin typeface="Arial Rounded MT Bold" panose="020F0704030504030204" pitchFamily="34" charset="77"/>
              </a:rPr>
              <a:t>Demo 2: Auxetic Stent</a:t>
            </a:r>
          </a:p>
        </p:txBody>
      </p:sp>
      <p:sp>
        <p:nvSpPr>
          <p:cNvPr id="33" name="TextBox 32">
            <a:extLst>
              <a:ext uri="{FF2B5EF4-FFF2-40B4-BE49-F238E27FC236}">
                <a16:creationId xmlns:a16="http://schemas.microsoft.com/office/drawing/2014/main" id="{6DF02F98-40E7-B049-8A64-45B03AF8F464}"/>
              </a:ext>
            </a:extLst>
          </p:cNvPr>
          <p:cNvSpPr txBox="1"/>
          <p:nvPr/>
        </p:nvSpPr>
        <p:spPr>
          <a:xfrm>
            <a:off x="8291637" y="4090434"/>
            <a:ext cx="3072711" cy="584775"/>
          </a:xfrm>
          <a:prstGeom prst="rect">
            <a:avLst/>
          </a:prstGeom>
          <a:noFill/>
        </p:spPr>
        <p:txBody>
          <a:bodyPr wrap="square" rtlCol="0">
            <a:spAutoFit/>
          </a:bodyPr>
          <a:lstStyle/>
          <a:p>
            <a:r>
              <a:rPr lang="x-none" sz="1600" dirty="0">
                <a:solidFill>
                  <a:schemeClr val="accent1"/>
                </a:solidFill>
                <a:latin typeface="Arial Rounded MT Bold" panose="020F0704030504030204" pitchFamily="34" charset="77"/>
              </a:rPr>
              <a:t>Demo 3: Cells growing on an auxetic scaffold</a:t>
            </a:r>
          </a:p>
        </p:txBody>
      </p:sp>
    </p:spTree>
    <p:extLst>
      <p:ext uri="{BB962C8B-B14F-4D97-AF65-F5344CB8AC3E}">
        <p14:creationId xmlns:p14="http://schemas.microsoft.com/office/powerpoint/2010/main" val="286131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E901DCE-3731-C545-86D9-97496D56958C}"/>
              </a:ext>
            </a:extLst>
          </p:cNvPr>
          <p:cNvSpPr txBox="1"/>
          <p:nvPr/>
        </p:nvSpPr>
        <p:spPr>
          <a:xfrm>
            <a:off x="2617039" y="-54697"/>
            <a:ext cx="6984476"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Course Location, Schedule &amp; Cost</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5" name="TextBox 4">
            <a:extLst>
              <a:ext uri="{FF2B5EF4-FFF2-40B4-BE49-F238E27FC236}">
                <a16:creationId xmlns:a16="http://schemas.microsoft.com/office/drawing/2014/main" id="{5D3F6F53-9581-AC44-9A6F-AD6189F5DDAC}"/>
              </a:ext>
            </a:extLst>
          </p:cNvPr>
          <p:cNvSpPr txBox="1"/>
          <p:nvPr/>
        </p:nvSpPr>
        <p:spPr>
          <a:xfrm>
            <a:off x="4066349" y="3715569"/>
            <a:ext cx="4072590"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Further Information</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6" name="TextBox 5">
            <a:extLst>
              <a:ext uri="{FF2B5EF4-FFF2-40B4-BE49-F238E27FC236}">
                <a16:creationId xmlns:a16="http://schemas.microsoft.com/office/drawing/2014/main" id="{9C7FEC3A-6522-AF4C-ABF3-DA9054052F50}"/>
              </a:ext>
            </a:extLst>
          </p:cNvPr>
          <p:cNvSpPr txBox="1"/>
          <p:nvPr/>
        </p:nvSpPr>
        <p:spPr>
          <a:xfrm>
            <a:off x="834478" y="2301161"/>
            <a:ext cx="8456289" cy="120032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600" dirty="0">
                <a:solidFill>
                  <a:schemeClr val="accent1"/>
                </a:solidFill>
                <a:latin typeface="Arial Rounded MT Bold" panose="020F0704030504030204" pitchFamily="34" charset="77"/>
              </a:rPr>
              <a:t>Course Schedule (September, June – exact dates to be confirmed)</a:t>
            </a:r>
          </a:p>
          <a:p>
            <a:pPr marL="285750" indent="-285750">
              <a:lnSpc>
                <a:spcPct val="150000"/>
              </a:lnSpc>
              <a:buFont typeface="Arial" panose="020B0604020202020204" pitchFamily="34" charset="0"/>
              <a:buChar char="•"/>
            </a:pPr>
            <a:r>
              <a:rPr lang="en-US" sz="1600" dirty="0">
                <a:solidFill>
                  <a:schemeClr val="accent1"/>
                </a:solidFill>
                <a:latin typeface="Arial Rounded MT Bold" panose="020F0704030504030204" pitchFamily="34" charset="77"/>
              </a:rPr>
              <a:t>Number of people (Groups of 3/6/9 people per course)</a:t>
            </a:r>
          </a:p>
          <a:p>
            <a:pPr marL="285750" indent="-285750">
              <a:lnSpc>
                <a:spcPct val="150000"/>
              </a:lnSpc>
              <a:buFont typeface="Arial" panose="020B0604020202020204" pitchFamily="34" charset="0"/>
              <a:buChar char="•"/>
            </a:pPr>
            <a:r>
              <a:rPr lang="en-US" sz="1600" dirty="0">
                <a:solidFill>
                  <a:schemeClr val="accent1"/>
                </a:solidFill>
                <a:latin typeface="Arial Rounded MT Bold" panose="020F0704030504030204" pitchFamily="34" charset="77"/>
              </a:rPr>
              <a:t>Course Cost  (300 Euros per person, includes catering and project consumables)</a:t>
            </a:r>
          </a:p>
        </p:txBody>
      </p:sp>
      <p:sp>
        <p:nvSpPr>
          <p:cNvPr id="14" name="TextBox 13">
            <a:extLst>
              <a:ext uri="{FF2B5EF4-FFF2-40B4-BE49-F238E27FC236}">
                <a16:creationId xmlns:a16="http://schemas.microsoft.com/office/drawing/2014/main" id="{D0C5A614-5E39-0B49-9CE6-7ED5C7BEAC7D}"/>
              </a:ext>
            </a:extLst>
          </p:cNvPr>
          <p:cNvSpPr txBox="1"/>
          <p:nvPr/>
        </p:nvSpPr>
        <p:spPr>
          <a:xfrm>
            <a:off x="834478" y="4398400"/>
            <a:ext cx="5298823" cy="120032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600" dirty="0">
                <a:solidFill>
                  <a:schemeClr val="accent1"/>
                </a:solidFill>
                <a:latin typeface="Arial Rounded MT Bold" panose="020F0704030504030204" pitchFamily="34" charset="77"/>
                <a:hlinkClick r:id="rId3"/>
              </a:rPr>
              <a:t>mfarsari@iesl.forth.gr</a:t>
            </a:r>
            <a:r>
              <a:rPr lang="en-US" sz="1600" dirty="0">
                <a:solidFill>
                  <a:schemeClr val="accent1"/>
                </a:solidFill>
                <a:latin typeface="Arial Rounded MT Bold" panose="020F0704030504030204" pitchFamily="34" charset="77"/>
              </a:rPr>
              <a:t> </a:t>
            </a:r>
          </a:p>
          <a:p>
            <a:pPr marL="285750" indent="-285750">
              <a:lnSpc>
                <a:spcPct val="150000"/>
              </a:lnSpc>
              <a:buFont typeface="Arial" panose="020B0604020202020204" pitchFamily="34" charset="0"/>
              <a:buChar char="•"/>
            </a:pPr>
            <a:r>
              <a:rPr lang="en-US" sz="1600" dirty="0">
                <a:solidFill>
                  <a:schemeClr val="accent1"/>
                </a:solidFill>
                <a:latin typeface="Arial Rounded MT Bold" panose="020F0704030504030204" pitchFamily="34" charset="77"/>
                <a:hlinkClick r:id="rId4"/>
              </a:rPr>
              <a:t>https://www.iesl.forth.gr/en/research/NLL_Group</a:t>
            </a:r>
            <a:endParaRPr lang="en-US" sz="1600" dirty="0">
              <a:solidFill>
                <a:schemeClr val="accent1"/>
              </a:solidFill>
              <a:latin typeface="Arial Rounded MT Bold" panose="020F0704030504030204" pitchFamily="34" charset="77"/>
            </a:endParaRPr>
          </a:p>
          <a:p>
            <a:pPr marL="285750" indent="-285750">
              <a:lnSpc>
                <a:spcPct val="150000"/>
              </a:lnSpc>
              <a:buFont typeface="Arial" panose="020B0604020202020204" pitchFamily="34" charset="0"/>
              <a:buChar char="•"/>
            </a:pPr>
            <a:r>
              <a:rPr lang="en-US" sz="1600" dirty="0" err="1">
                <a:solidFill>
                  <a:schemeClr val="accent1"/>
                </a:solidFill>
                <a:latin typeface="Arial Rounded MT Bold" panose="020F0704030504030204" pitchFamily="34" charset="77"/>
              </a:rPr>
              <a:t>www.photonhub.eu</a:t>
            </a:r>
            <a:r>
              <a:rPr lang="en-US" sz="1600" dirty="0">
                <a:solidFill>
                  <a:schemeClr val="accent1"/>
                </a:solidFill>
                <a:latin typeface="Arial Rounded MT Bold" panose="020F0704030504030204" pitchFamily="34" charset="77"/>
              </a:rPr>
              <a:t>/euphotonicsacademy</a:t>
            </a:r>
          </a:p>
        </p:txBody>
      </p:sp>
      <p:sp>
        <p:nvSpPr>
          <p:cNvPr id="15" name="Rectangle 14">
            <a:extLst>
              <a:ext uri="{FF2B5EF4-FFF2-40B4-BE49-F238E27FC236}">
                <a16:creationId xmlns:a16="http://schemas.microsoft.com/office/drawing/2014/main" id="{115440E6-AD02-914C-9BDA-06C8F5B47A36}"/>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17" name="Rectangle 16">
            <a:extLst>
              <a:ext uri="{FF2B5EF4-FFF2-40B4-BE49-F238E27FC236}">
                <a16:creationId xmlns:a16="http://schemas.microsoft.com/office/drawing/2014/main" id="{DB059964-2255-904E-A760-7619C0FB30F6}"/>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22" name="Picture 21" descr="Text&#10;&#10;Description automatically generated with medium confidence">
            <a:extLst>
              <a:ext uri="{FF2B5EF4-FFF2-40B4-BE49-F238E27FC236}">
                <a16:creationId xmlns:a16="http://schemas.microsoft.com/office/drawing/2014/main" id="{74F7D6B1-CA04-614B-A677-16D88C516323}"/>
              </a:ext>
            </a:extLst>
          </p:cNvPr>
          <p:cNvPicPr/>
          <p:nvPr/>
        </p:nvPicPr>
        <p:blipFill>
          <a:blip r:embed="rId5"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18" name="Picture 17" descr="logo-en"/>
          <p:cNvPicPr/>
          <p:nvPr/>
        </p:nvPicPr>
        <p:blipFill>
          <a:blip r:embed="rId6"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grpSp>
        <p:nvGrpSpPr>
          <p:cNvPr id="13" name="Group 12"/>
          <p:cNvGrpSpPr/>
          <p:nvPr/>
        </p:nvGrpSpPr>
        <p:grpSpPr>
          <a:xfrm>
            <a:off x="2816796" y="477235"/>
            <a:ext cx="2499106" cy="1725870"/>
            <a:chOff x="5293406" y="477235"/>
            <a:chExt cx="2499106" cy="1725870"/>
          </a:xfrm>
        </p:grpSpPr>
        <p:pic>
          <p:nvPicPr>
            <p:cNvPr id="16" name="Picture 2" descr="Foundation for Research and Technology - Hellas (FORTH) | Linked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5018" y="543505"/>
              <a:ext cx="2435882" cy="16596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93406" y="477235"/>
              <a:ext cx="2499106" cy="646331"/>
            </a:xfrm>
            <a:prstGeom prst="rect">
              <a:avLst/>
            </a:prstGeom>
            <a:noFill/>
          </p:spPr>
          <p:txBody>
            <a:bodyPr wrap="square" rtlCol="0">
              <a:spAutoFit/>
            </a:bodyPr>
            <a:lstStyle/>
            <a:p>
              <a:pPr algn="ctr"/>
              <a:r>
                <a:rPr lang="en-US" sz="1200" dirty="0">
                  <a:solidFill>
                    <a:srgbClr val="5A0C6A"/>
                  </a:solidFill>
                  <a:latin typeface="Arial Rounded MT Bold" panose="020F0704030504030204" pitchFamily="34" charset="77"/>
                  <a:ea typeface="Arial" charset="0"/>
                  <a:cs typeface="Arial" charset="0"/>
                </a:rPr>
                <a:t>Foundation for Research and Technology- Hellas (FORTH)</a:t>
              </a:r>
            </a:p>
            <a:p>
              <a:pPr algn="ctr"/>
              <a:r>
                <a:rPr lang="en-US" sz="1200" dirty="0">
                  <a:solidFill>
                    <a:srgbClr val="5A0C6A"/>
                  </a:solidFill>
                  <a:latin typeface="Arial Rounded MT Bold" panose="020F0704030504030204" pitchFamily="34" charset="77"/>
                  <a:ea typeface="Arial" charset="0"/>
                  <a:cs typeface="Arial" charset="0"/>
                </a:rPr>
                <a:t>Crete, Greece</a:t>
              </a:r>
            </a:p>
          </p:txBody>
        </p:sp>
      </p:grpSp>
      <p:pic>
        <p:nvPicPr>
          <p:cNvPr id="3" name="Picture 2"/>
          <p:cNvPicPr>
            <a:picLocks noChangeAspect="1"/>
          </p:cNvPicPr>
          <p:nvPr/>
        </p:nvPicPr>
        <p:blipFill>
          <a:blip r:embed="rId8"/>
          <a:stretch>
            <a:fillRect/>
          </a:stretch>
        </p:blipFill>
        <p:spPr>
          <a:xfrm>
            <a:off x="6487158" y="482063"/>
            <a:ext cx="1943100" cy="1744980"/>
          </a:xfrm>
          <a:prstGeom prst="rect">
            <a:avLst/>
          </a:prstGeom>
        </p:spPr>
      </p:pic>
    </p:spTree>
    <p:extLst>
      <p:ext uri="{BB962C8B-B14F-4D97-AF65-F5344CB8AC3E}">
        <p14:creationId xmlns:p14="http://schemas.microsoft.com/office/powerpoint/2010/main" val="42718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80BB4D7-8076-3E47-A123-F113DA846D77}"/>
              </a:ext>
            </a:extLst>
          </p:cNvPr>
          <p:cNvSpPr txBox="1"/>
          <p:nvPr/>
        </p:nvSpPr>
        <p:spPr>
          <a:xfrm>
            <a:off x="2132048" y="-54697"/>
            <a:ext cx="7954422" cy="2062103"/>
          </a:xfrm>
          <a:prstGeom prst="rect">
            <a:avLst/>
          </a:prstGeom>
          <a:noFill/>
        </p:spPr>
        <p:txBody>
          <a:bodyPr wrap="none" rtlCol="0">
            <a:spAutoFit/>
          </a:bodyPr>
          <a:lstStyle/>
          <a:p>
            <a:pPr algn="ctr"/>
            <a:r>
              <a:rPr lang="en-US" sz="3200" b="1" dirty="0">
                <a:solidFill>
                  <a:srgbClr val="2F5597"/>
                </a:solidFill>
                <a:latin typeface="Arial" panose="020B0604020202020204" pitchFamily="34" charset="0"/>
                <a:ea typeface="Helvetica" charset="0"/>
                <a:cs typeface="Arial" panose="020B0604020202020204" pitchFamily="34" charset="0"/>
              </a:rPr>
              <a:t>Course Material </a:t>
            </a:r>
            <a:r>
              <a:rPr lang="en-US" sz="3200" dirty="0">
                <a:solidFill>
                  <a:srgbClr val="2F5597"/>
                </a:solidFill>
                <a:latin typeface="Arial" panose="020B0604020202020204" pitchFamily="34" charset="0"/>
                <a:ea typeface="Helvetica" charset="0"/>
                <a:cs typeface="Arial" panose="020B0604020202020204" pitchFamily="34" charset="0"/>
              </a:rPr>
              <a:t>(technical hand-outs)</a:t>
            </a:r>
            <a:endParaRPr lang="el-GR" sz="3200" dirty="0">
              <a:solidFill>
                <a:srgbClr val="2F5597"/>
              </a:solidFill>
              <a:latin typeface="Arial" panose="020B0604020202020204" pitchFamily="34" charset="0"/>
              <a:ea typeface="Helvetica" charset="0"/>
              <a:cs typeface="Arial" panose="020B0604020202020204" pitchFamily="34" charset="0"/>
            </a:endParaRPr>
          </a:p>
          <a:p>
            <a:pPr algn="ctr"/>
            <a:r>
              <a:rPr lang="en-US" sz="3200" dirty="0">
                <a:solidFill>
                  <a:srgbClr val="2F5597"/>
                </a:solidFill>
                <a:latin typeface="Arial" panose="020B0604020202020204" pitchFamily="34" charset="0"/>
                <a:ea typeface="Helvetica" charset="0"/>
                <a:cs typeface="Arial" panose="020B0604020202020204" pitchFamily="34" charset="0"/>
              </a:rPr>
              <a:t>&amp; USB with electronic files/media/practices</a:t>
            </a:r>
          </a:p>
          <a:p>
            <a:pPr algn="ctr"/>
            <a:endParaRPr lang="el-GR" sz="3200" dirty="0">
              <a:solidFill>
                <a:srgbClr val="2F5597"/>
              </a:solidFill>
              <a:latin typeface="Arial" panose="020B0604020202020204" pitchFamily="34" charset="0"/>
              <a:ea typeface="Helvetica" charset="0"/>
              <a:cs typeface="Arial" panose="020B0604020202020204" pitchFamily="34" charset="0"/>
            </a:endParaRPr>
          </a:p>
          <a:p>
            <a:pPr algn="ctr"/>
            <a:endParaRPr lang="en-US" sz="3200" dirty="0">
              <a:solidFill>
                <a:srgbClr val="2F5597"/>
              </a:solidFill>
              <a:latin typeface="Arial" panose="020B0604020202020204" pitchFamily="34" charset="0"/>
              <a:ea typeface="Helvetica" charset="0"/>
              <a:cs typeface="Arial" panose="020B0604020202020204" pitchFamily="34" charset="0"/>
            </a:endParaRPr>
          </a:p>
        </p:txBody>
      </p:sp>
      <p:sp>
        <p:nvSpPr>
          <p:cNvPr id="7" name="Rectangle 6">
            <a:extLst>
              <a:ext uri="{FF2B5EF4-FFF2-40B4-BE49-F238E27FC236}">
                <a16:creationId xmlns:a16="http://schemas.microsoft.com/office/drawing/2014/main" id="{F00B3496-0BFF-D141-B731-301258A25058}"/>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8" name="Rectangle 7">
            <a:extLst>
              <a:ext uri="{FF2B5EF4-FFF2-40B4-BE49-F238E27FC236}">
                <a16:creationId xmlns:a16="http://schemas.microsoft.com/office/drawing/2014/main" id="{138CD227-F8A5-104F-8CB4-7CF9AA62A5B1}"/>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12" name="Picture 11" descr="Text&#10;&#10;Description automatically generated with medium confidence">
            <a:extLst>
              <a:ext uri="{FF2B5EF4-FFF2-40B4-BE49-F238E27FC236}">
                <a16:creationId xmlns:a16="http://schemas.microsoft.com/office/drawing/2014/main" id="{E5FD79C3-D6AF-3E4B-9267-2FF960160889}"/>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9" name="Picture 8"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pic>
        <p:nvPicPr>
          <p:cNvPr id="2" name="Picture 1"/>
          <p:cNvPicPr>
            <a:picLocks noChangeAspect="1"/>
          </p:cNvPicPr>
          <p:nvPr/>
        </p:nvPicPr>
        <p:blipFill>
          <a:blip r:embed="rId5"/>
          <a:stretch>
            <a:fillRect/>
          </a:stretch>
        </p:blipFill>
        <p:spPr>
          <a:xfrm>
            <a:off x="4407107" y="1121963"/>
            <a:ext cx="3567312" cy="4718058"/>
          </a:xfrm>
          <a:prstGeom prst="rect">
            <a:avLst/>
          </a:prstGeom>
        </p:spPr>
      </p:pic>
    </p:spTree>
    <p:extLst>
      <p:ext uri="{BB962C8B-B14F-4D97-AF65-F5344CB8AC3E}">
        <p14:creationId xmlns:p14="http://schemas.microsoft.com/office/powerpoint/2010/main" val="122701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C6F34B-9B35-174B-A667-C8B43ABB4B63}"/>
              </a:ext>
            </a:extLst>
          </p:cNvPr>
          <p:cNvSpPr txBox="1"/>
          <p:nvPr/>
        </p:nvSpPr>
        <p:spPr>
          <a:xfrm>
            <a:off x="5032221" y="-54697"/>
            <a:ext cx="2154116"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Keywords</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32" name="TextBox 31">
            <a:extLst>
              <a:ext uri="{FF2B5EF4-FFF2-40B4-BE49-F238E27FC236}">
                <a16:creationId xmlns:a16="http://schemas.microsoft.com/office/drawing/2014/main" id="{FC17EC7A-911D-A94D-B3B3-B8175156D8FD}"/>
              </a:ext>
            </a:extLst>
          </p:cNvPr>
          <p:cNvSpPr txBox="1"/>
          <p:nvPr/>
        </p:nvSpPr>
        <p:spPr>
          <a:xfrm>
            <a:off x="878278" y="1020189"/>
            <a:ext cx="11034729" cy="869918"/>
          </a:xfrm>
          <a:prstGeom prst="rect">
            <a:avLst/>
          </a:prstGeom>
          <a:noFill/>
        </p:spPr>
        <p:txBody>
          <a:bodyPr wrap="square" rtlCol="0">
            <a:spAutoFit/>
          </a:bodyPr>
          <a:lstStyle/>
          <a:p>
            <a:pPr>
              <a:lnSpc>
                <a:spcPct val="150000"/>
              </a:lnSpc>
            </a:pPr>
            <a:r>
              <a:rPr lang="en-US" dirty="0">
                <a:solidFill>
                  <a:srgbClr val="2F5597"/>
                </a:solidFill>
                <a:latin typeface="Arial Rounded MT Bold" panose="020F0704030504030204" pitchFamily="34" charset="77"/>
                <a:ea typeface="Helvetica" charset="0"/>
                <a:cs typeface="Arial" panose="020B0604020202020204" pitchFamily="34" charset="0"/>
              </a:rPr>
              <a:t>Additive Manufacturing, Multiphoton Lithography, 3D nanoprinting, Micro-optical elements, Laser, Photonics, Equipment, Automation, Manufacturing</a:t>
            </a:r>
            <a:endParaRPr lang="en-US" b="1"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9" name="TextBox 8">
            <a:extLst>
              <a:ext uri="{FF2B5EF4-FFF2-40B4-BE49-F238E27FC236}">
                <a16:creationId xmlns:a16="http://schemas.microsoft.com/office/drawing/2014/main" id="{85A8E424-5903-8A41-A51A-193C4A654171}"/>
              </a:ext>
            </a:extLst>
          </p:cNvPr>
          <p:cNvSpPr txBox="1"/>
          <p:nvPr/>
        </p:nvSpPr>
        <p:spPr>
          <a:xfrm>
            <a:off x="1751303" y="3088328"/>
            <a:ext cx="8715976" cy="584775"/>
          </a:xfrm>
          <a:prstGeom prst="rect">
            <a:avLst/>
          </a:prstGeom>
          <a:noFill/>
        </p:spPr>
        <p:txBody>
          <a:bodyPr wrap="none" rtlCol="0">
            <a:spAutoFit/>
          </a:bodyPr>
          <a:lstStyle/>
          <a:p>
            <a:pPr algn="ctr"/>
            <a:r>
              <a:rPr lang="en-US" sz="3200" b="1" dirty="0">
                <a:solidFill>
                  <a:srgbClr val="2F5597"/>
                </a:solidFill>
                <a:latin typeface="Arial Rounded MT Bold" panose="020F0704030504030204" pitchFamily="34" charset="77"/>
                <a:ea typeface="Helvetica" charset="0"/>
                <a:cs typeface="Arial" panose="020B0604020202020204" pitchFamily="34" charset="0"/>
              </a:rPr>
              <a:t>Relevant Technology &amp; Application Domain</a:t>
            </a:r>
            <a:endParaRPr lang="en-US" sz="3200" dirty="0">
              <a:solidFill>
                <a:srgbClr val="2F5597"/>
              </a:solidFill>
              <a:latin typeface="Arial Rounded MT Bold" panose="020F0704030504030204" pitchFamily="34" charset="77"/>
              <a:ea typeface="Helvetica" charset="0"/>
              <a:cs typeface="Arial" panose="020B0604020202020204" pitchFamily="34" charset="0"/>
            </a:endParaRPr>
          </a:p>
        </p:txBody>
      </p:sp>
      <p:sp>
        <p:nvSpPr>
          <p:cNvPr id="10" name="Rectangle 9">
            <a:extLst>
              <a:ext uri="{FF2B5EF4-FFF2-40B4-BE49-F238E27FC236}">
                <a16:creationId xmlns:a16="http://schemas.microsoft.com/office/drawing/2014/main" id="{5BF377BD-3104-8A41-81C1-A823A37120C0}"/>
              </a:ext>
            </a:extLst>
          </p:cNvPr>
          <p:cNvSpPr/>
          <p:nvPr/>
        </p:nvSpPr>
        <p:spPr>
          <a:xfrm>
            <a:off x="878278" y="4060376"/>
            <a:ext cx="10789556" cy="923330"/>
          </a:xfrm>
          <a:prstGeom prst="rect">
            <a:avLst/>
          </a:prstGeom>
        </p:spPr>
        <p:txBody>
          <a:bodyPr wrap="square">
            <a:spAutoFit/>
          </a:bodyPr>
          <a:lstStyle/>
          <a:p>
            <a:pPr>
              <a:lnSpc>
                <a:spcPct val="150000"/>
              </a:lnSpc>
            </a:pPr>
            <a:r>
              <a:rPr lang="en-US" b="1" dirty="0">
                <a:solidFill>
                  <a:srgbClr val="2F5597"/>
                </a:solidFill>
                <a:latin typeface="Arial Rounded MT Bold" panose="020F0704030504030204" pitchFamily="34" charset="77"/>
                <a:ea typeface="Helvetica" charset="0"/>
                <a:cs typeface="Arial" panose="020B0604020202020204" pitchFamily="34" charset="0"/>
              </a:rPr>
              <a:t>Technology: </a:t>
            </a:r>
            <a:r>
              <a:rPr lang="en-US" dirty="0">
                <a:solidFill>
                  <a:srgbClr val="2F5597"/>
                </a:solidFill>
                <a:latin typeface="Arial Rounded MT Bold" panose="020F0704030504030204" pitchFamily="34" charset="77"/>
                <a:ea typeface="Helvetica" charset="0"/>
                <a:cs typeface="Arial" panose="020B0604020202020204" pitchFamily="34" charset="0"/>
              </a:rPr>
              <a:t>Laser-Based Equipment and Manufacturing, Photonics Assembly</a:t>
            </a:r>
          </a:p>
          <a:p>
            <a:pPr>
              <a:lnSpc>
                <a:spcPct val="150000"/>
              </a:lnSpc>
            </a:pPr>
            <a:r>
              <a:rPr lang="en-US" b="1" dirty="0">
                <a:solidFill>
                  <a:srgbClr val="2F5597"/>
                </a:solidFill>
                <a:latin typeface="Arial Rounded MT Bold" panose="020F0704030504030204" pitchFamily="34" charset="77"/>
                <a:ea typeface="Helvetica" charset="0"/>
                <a:cs typeface="Arial" panose="020B0604020202020204" pitchFamily="34" charset="0"/>
              </a:rPr>
              <a:t>Application: </a:t>
            </a:r>
            <a:r>
              <a:rPr lang="en-US" dirty="0">
                <a:solidFill>
                  <a:srgbClr val="2F5597"/>
                </a:solidFill>
                <a:latin typeface="Arial Rounded MT Bold" panose="020F0704030504030204" pitchFamily="34" charset="77"/>
                <a:ea typeface="Helvetica" charset="0"/>
                <a:cs typeface="Arial" panose="020B0604020202020204" pitchFamily="34" charset="0"/>
              </a:rPr>
              <a:t>Relevant </a:t>
            </a:r>
            <a:r>
              <a:rPr lang="en-US">
                <a:solidFill>
                  <a:srgbClr val="2F5597"/>
                </a:solidFill>
                <a:latin typeface="Arial Rounded MT Bold" panose="020F0704030504030204" pitchFamily="34" charset="77"/>
                <a:ea typeface="Helvetica" charset="0"/>
                <a:cs typeface="Arial" panose="020B0604020202020204" pitchFamily="34" charset="0"/>
              </a:rPr>
              <a:t>to several </a:t>
            </a:r>
            <a:r>
              <a:rPr lang="en-US" dirty="0">
                <a:solidFill>
                  <a:srgbClr val="2F5597"/>
                </a:solidFill>
                <a:latin typeface="Arial Rounded MT Bold" panose="020F0704030504030204" pitchFamily="34" charset="77"/>
                <a:ea typeface="Helvetica" charset="0"/>
                <a:cs typeface="Arial" panose="020B0604020202020204" pitchFamily="34" charset="0"/>
              </a:rPr>
              <a:t>application domains</a:t>
            </a:r>
          </a:p>
        </p:txBody>
      </p:sp>
      <p:sp>
        <p:nvSpPr>
          <p:cNvPr id="11" name="Rectangle 10">
            <a:extLst>
              <a:ext uri="{FF2B5EF4-FFF2-40B4-BE49-F238E27FC236}">
                <a16:creationId xmlns:a16="http://schemas.microsoft.com/office/drawing/2014/main" id="{542AD2F7-6DB6-7042-95BC-E8477DB8E061}"/>
              </a:ext>
            </a:extLst>
          </p:cNvPr>
          <p:cNvSpPr/>
          <p:nvPr/>
        </p:nvSpPr>
        <p:spPr>
          <a:xfrm>
            <a:off x="285007" y="6133652"/>
            <a:ext cx="11628000" cy="21600"/>
          </a:xfrm>
          <a:prstGeom prst="rect">
            <a:avLst/>
          </a:prstGeom>
          <a:solidFill>
            <a:srgbClr val="0A1CAD"/>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F5597"/>
              </a:solidFill>
            </a:endParaRPr>
          </a:p>
        </p:txBody>
      </p:sp>
      <p:sp>
        <p:nvSpPr>
          <p:cNvPr id="12" name="Rectangle 11">
            <a:extLst>
              <a:ext uri="{FF2B5EF4-FFF2-40B4-BE49-F238E27FC236}">
                <a16:creationId xmlns:a16="http://schemas.microsoft.com/office/drawing/2014/main" id="{6795EC51-FFFB-C849-B21B-981218D59BDE}"/>
              </a:ext>
            </a:extLst>
          </p:cNvPr>
          <p:cNvSpPr/>
          <p:nvPr/>
        </p:nvSpPr>
        <p:spPr>
          <a:xfrm>
            <a:off x="3976492" y="6303488"/>
            <a:ext cx="4253985" cy="338554"/>
          </a:xfrm>
          <a:prstGeom prst="rect">
            <a:avLst/>
          </a:prstGeom>
        </p:spPr>
        <p:txBody>
          <a:bodyPr wrap="none">
            <a:spAutoFit/>
          </a:bodyPr>
          <a:lstStyle/>
          <a:p>
            <a:pPr algn="ctr"/>
            <a:r>
              <a:rPr lang="en-US" sz="1600" b="1" dirty="0">
                <a:solidFill>
                  <a:srgbClr val="ED6931"/>
                </a:solidFill>
                <a:latin typeface="Arial Rounded MT Bold" panose="020F0704030504030204" pitchFamily="34" charset="77"/>
              </a:rPr>
              <a:t>European Photonics Innovation Academy</a:t>
            </a:r>
          </a:p>
        </p:txBody>
      </p:sp>
      <p:pic>
        <p:nvPicPr>
          <p:cNvPr id="13" name="Picture 12" descr="Text&#10;&#10;Description automatically generated with medium confidence">
            <a:extLst>
              <a:ext uri="{FF2B5EF4-FFF2-40B4-BE49-F238E27FC236}">
                <a16:creationId xmlns:a16="http://schemas.microsoft.com/office/drawing/2014/main" id="{71A087A7-63F1-3D42-820B-A1B53E9D55B0}"/>
              </a:ext>
            </a:extLst>
          </p:cNvPr>
          <p:cNvPicPr/>
          <p:nvPr/>
        </p:nvPicPr>
        <p:blipFill>
          <a:blip r:embed="rId3" cstate="email">
            <a:extLst>
              <a:ext uri="{28A0092B-C50C-407E-A947-70E740481C1C}">
                <a14:useLocalDpi xmlns:a14="http://schemas.microsoft.com/office/drawing/2010/main"/>
              </a:ext>
            </a:extLst>
          </a:blip>
          <a:stretch>
            <a:fillRect/>
          </a:stretch>
        </p:blipFill>
        <p:spPr>
          <a:xfrm>
            <a:off x="424729" y="6237180"/>
            <a:ext cx="1459230" cy="471170"/>
          </a:xfrm>
          <a:prstGeom prst="rect">
            <a:avLst/>
          </a:prstGeom>
        </p:spPr>
      </p:pic>
      <p:pic>
        <p:nvPicPr>
          <p:cNvPr id="14" name="Picture 13" descr="logo-en"/>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7265" y="6237179"/>
            <a:ext cx="1764000" cy="396000"/>
          </a:xfrm>
          <a:prstGeom prst="rect">
            <a:avLst/>
          </a:prstGeom>
          <a:noFill/>
          <a:ln>
            <a:noFill/>
          </a:ln>
        </p:spPr>
      </p:pic>
    </p:spTree>
    <p:extLst>
      <p:ext uri="{BB962C8B-B14F-4D97-AF65-F5344CB8AC3E}">
        <p14:creationId xmlns:p14="http://schemas.microsoft.com/office/powerpoint/2010/main" val="3001449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4639</TotalTime>
  <Words>577</Words>
  <Application>Microsoft Macintosh PowerPoint</Application>
  <PresentationFormat>Widescreen</PresentationFormat>
  <Paragraphs>93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O'Brien</dc:creator>
  <cp:lastModifiedBy>Maria Farsari</cp:lastModifiedBy>
  <cp:revision>231</cp:revision>
  <dcterms:created xsi:type="dcterms:W3CDTF">2020-02-29T13:09:21Z</dcterms:created>
  <dcterms:modified xsi:type="dcterms:W3CDTF">2021-06-18T06:27:46Z</dcterms:modified>
</cp:coreProperties>
</file>