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00" r:id="rId2"/>
    <p:sldId id="1247" r:id="rId3"/>
    <p:sldId id="1254" r:id="rId4"/>
    <p:sldId id="1248" r:id="rId5"/>
    <p:sldId id="1252" r:id="rId6"/>
    <p:sldId id="1257" r:id="rId7"/>
    <p:sldId id="1259" r:id="rId8"/>
    <p:sldId id="1258" r:id="rId9"/>
    <p:sldId id="1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ED6931"/>
    <a:srgbClr val="FF93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4"/>
    <p:restoredTop sz="95794"/>
  </p:normalViewPr>
  <p:slideViewPr>
    <p:cSldViewPr snapToGrid="0">
      <p:cViewPr varScale="1">
        <p:scale>
          <a:sx n="106" d="100"/>
          <a:sy n="106" d="100"/>
        </p:scale>
        <p:origin x="976" y="176"/>
      </p:cViewPr>
      <p:guideLst>
        <p:guide orient="horz" pos="23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9E053-585F-364C-860B-026A7D8589C7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4AAD7-0D73-9243-844E-66EC346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0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4AAD7-0D73-9243-844E-66EC346108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D020-D3BD-AC41-874C-54E81DC67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89002-669F-7A48-A64F-66123ED9C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ABFB3-5B42-1E45-B071-7972B7C8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22A4B-C927-CF4C-9796-3951ED4C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8E9FC-E581-3C40-B7AD-3078A81E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BE0A-278D-E141-9BAA-ED05C5B3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35227-A749-334A-876C-4CB590284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DE38A-D79E-3A4F-8B37-DCA5DAE0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10B33-A118-6248-BC2D-0AE48C17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3AE0A-D82E-E343-B3A0-251D572E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1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A470DD-41FF-4043-91FF-AE7213A93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E180A-70E7-D345-BC98-5284847B6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A4C13-65C8-7B4A-8602-6CE87E90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3BB5B-632F-5744-826A-B8D6593F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6AF8A-A922-7C49-BAA3-512A6BDA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1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273D-3766-8E49-A866-0B2F3D40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8793-BA57-204A-80C7-5F9609853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CB052-527E-614E-AD8C-82234BDF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CFAFB-ED36-7846-BA67-E0FD4993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6E9F7-C0FA-374C-AF3E-40EC8830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8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BA39-306F-614E-87CF-A9F2D498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612C6-0412-294B-84F5-4261A763B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F873B-4B6C-8D40-AE0B-3C02E0AE1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85C6B-2376-0340-A9E4-A49AC44E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CA06B-CE57-9B40-B3AC-719331F9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1EF80-69D9-134A-A208-AD1B2ABD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1472-EE33-EC40-91A1-A29B704AF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FD5D6-B56D-A94E-ADEE-7281A1639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87DD7-7E2C-4C47-AE71-3CFA5C53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7330C-61A5-A149-B44C-67650D84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15376-5EB4-1E48-BEB6-82794D77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1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86FBD-E527-824A-96B5-EC221F2D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C1C4E-D635-D349-A6EE-F2AF31D76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30677-3A41-C949-882D-43DB44191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003EC-4D3F-264F-A678-FC44301D6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8D7E8-3539-3142-8049-0ABA0E52F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1B00F-B956-8C45-A5AD-504DA7B7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8/4/21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FE92B4-9C6B-C145-94B9-82F8A025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48D23-EA27-E841-A13C-9EF2E229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8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9E83-F12D-FE4D-97F5-950E8279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23982A-ABAF-D34B-B892-E88C9FD3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F0D2E-1EA0-5649-8B5C-B5BB509A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AEEF9-42BF-E04A-888C-2346C45A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6D185D-37F3-FD46-A980-220E1C76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8/4/21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CCF48-9124-F442-B510-B32D632EF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7183C-5354-9844-AFFD-4D090C00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212E-B307-3E46-869A-B0DE5E5B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B8FDB-F06D-B345-BF55-A7ADFD19F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5C7E3-EBCB-6148-B755-9CFDC7FEE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5480E-FA39-6748-9CED-FEB5A29C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C353D-BDFB-CE45-BDE0-4922E015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5022C-503A-8347-9CDC-E50580F1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8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028C-ABCF-7642-AB23-287B6E5A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C9A2E2-3BAA-9B4C-A2DA-067691B250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40415-AFBB-3D4D-B736-1AF587E57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7F8F9-FF93-D046-95E7-5346F017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4120-ADA4-6248-BAF2-5E95A2F26F4F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C5D30-F85A-934E-B12D-31BCF7D3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B6D7A-79F9-0E45-81F2-21701169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0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D25E50-B71B-5549-90AE-103C9FC3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4243E-706F-8A4E-81F2-4644F9DE4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34962-03CE-664C-A6CF-C0F206799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4120-ADA4-6248-BAF2-5E95A2F26F4F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42E3E-A507-D644-984B-31D9F34DE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99B5-1261-9B4D-83BE-A2EF388DA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D4BC3-2CE9-1147-B94F-5D3937B1C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3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1988" y="773985"/>
            <a:ext cx="103436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F5597"/>
                </a:solidFill>
                <a:latin typeface="Arial Rounded MT Bold" panose="020F0704030504030204" pitchFamily="34" charset="77"/>
              </a:rPr>
              <a:t>PhotonHub Demo Centre</a:t>
            </a:r>
          </a:p>
          <a:p>
            <a:endParaRPr lang="en-US" sz="8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Course 02</a:t>
            </a:r>
          </a:p>
          <a:p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Photonics for Telecom &amp; Datacom applications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812800" y="3479811"/>
            <a:ext cx="10642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2F5597"/>
                </a:solidFill>
                <a:latin typeface="Arial Rounded MT Bold" panose="020F0704030504030204" pitchFamily="34" charset="77"/>
                <a:ea typeface="Arial" charset="0"/>
                <a:cs typeface="Arial" charset="0"/>
              </a:rPr>
              <a:t>Course Provider</a:t>
            </a:r>
          </a:p>
          <a:p>
            <a:pPr algn="just"/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77"/>
                <a:ea typeface="Arial" charset="0"/>
                <a:cs typeface="Arial" charset="0"/>
              </a:rPr>
              <a:t>Institute of Communication and Computer Systems,</a:t>
            </a:r>
          </a:p>
          <a:p>
            <a:pPr algn="just"/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77"/>
                <a:ea typeface="Arial" charset="0"/>
                <a:cs typeface="Arial" charset="0"/>
              </a:rPr>
              <a:t>National Technical University of Athens,</a:t>
            </a:r>
          </a:p>
          <a:p>
            <a:pPr algn="just"/>
            <a:r>
              <a:rPr lang="en-US" sz="3200" dirty="0">
                <a:solidFill>
                  <a:schemeClr val="accent1"/>
                </a:solidFill>
                <a:latin typeface="Arial Rounded MT Bold" panose="020F0704030504030204" pitchFamily="34" charset="77"/>
                <a:ea typeface="Arial" charset="0"/>
                <a:cs typeface="Arial" charset="0"/>
              </a:rPr>
              <a:t>Greece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590F08-AA40-8349-9B63-9C7BB7779C67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12DD99-B53E-1E43-880E-60496BCC45A8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EF3DAE0C-DFC7-4944-9767-1BFCAB3BF99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3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E901DCE-3731-C545-86D9-97496D56958C}"/>
              </a:ext>
            </a:extLst>
          </p:cNvPr>
          <p:cNvSpPr txBox="1"/>
          <p:nvPr/>
        </p:nvSpPr>
        <p:spPr>
          <a:xfrm>
            <a:off x="4314083" y="-54697"/>
            <a:ext cx="3590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Overview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CEB0CA-0403-2C4C-B52C-49211B32C7A7}"/>
              </a:ext>
            </a:extLst>
          </p:cNvPr>
          <p:cNvSpPr/>
          <p:nvPr/>
        </p:nvSpPr>
        <p:spPr>
          <a:xfrm>
            <a:off x="416116" y="722303"/>
            <a:ext cx="11369668" cy="474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Photonic technologies are the cornerstone of modern telecom and datacom communication systems. Evolution of long-haul coherent systems, multilevel datacenter links and 5G optical infrastructure are heavily depended on state-of-the-art transceiver PICs and DSP technologies.</a:t>
            </a:r>
            <a:endParaRPr lang="en-IE" dirty="0">
              <a:solidFill>
                <a:schemeClr val="accent1"/>
              </a:solidFill>
              <a:latin typeface="Arial Rounded MT Bold" panose="020F0704030504030204" pitchFamily="34" charset="77"/>
              <a:cs typeface="Times New Roman" panose="02020603050405020304" pitchFamily="18" charset="0"/>
            </a:endParaRPr>
          </a:p>
          <a:p>
            <a:pPr algn="just"/>
            <a:endParaRPr lang="en-IE" dirty="0">
              <a:solidFill>
                <a:schemeClr val="accent1"/>
              </a:solidFill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E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This one-day hands-on training course provides industry, especially those developing new products or addressing an application need, with a detailed overview of important photonic-based transceiver systems and how they are applied in various data communication environments.</a:t>
            </a:r>
          </a:p>
          <a:p>
            <a:pPr algn="just"/>
            <a:endParaRPr lang="en-IE" dirty="0">
              <a:solidFill>
                <a:schemeClr val="accent1"/>
              </a:solidFill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The course will focus on three technology demonstrators; 1) High-capacity coherent optical transmission systems; 2) 100Gbaud optical transceivers for datacom links; 3) Optical beamforming technologies for beyond 5G applications. Course attendees will learn how these systems are designed, fabricated and tested.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139CB-4682-974D-BD51-797F950CE2E6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E0737B-287C-9F40-86E5-35E86A7A62EE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DB37CB39-71CC-D648-A49A-1485B4C83B9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3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E901DCE-3731-C545-86D9-97496D56958C}"/>
              </a:ext>
            </a:extLst>
          </p:cNvPr>
          <p:cNvSpPr txBox="1"/>
          <p:nvPr/>
        </p:nvSpPr>
        <p:spPr>
          <a:xfrm>
            <a:off x="4378246" y="-54697"/>
            <a:ext cx="3462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Target Audience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F6F53-9581-AC44-9A6F-AD6189F5DDAC}"/>
              </a:ext>
            </a:extLst>
          </p:cNvPr>
          <p:cNvSpPr txBox="1"/>
          <p:nvPr/>
        </p:nvSpPr>
        <p:spPr>
          <a:xfrm>
            <a:off x="3999337" y="2459241"/>
            <a:ext cx="4206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Expected Outcomes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AAFBCA-4A39-9041-BC66-E2CF0E038FA9}"/>
              </a:ext>
            </a:extLst>
          </p:cNvPr>
          <p:cNvSpPr/>
          <p:nvPr/>
        </p:nvSpPr>
        <p:spPr>
          <a:xfrm>
            <a:off x="408168" y="725067"/>
            <a:ext cx="11377616" cy="86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E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It is desirable but not essential that course attendees have a basic understanding of photonics. The course is ideally suited to those planning to develop new photonic products.</a:t>
            </a:r>
            <a:endParaRPr lang="en-US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8FDCE-931F-5749-BACD-E2207B7E66B0}"/>
              </a:ext>
            </a:extLst>
          </p:cNvPr>
          <p:cNvSpPr/>
          <p:nvPr/>
        </p:nvSpPr>
        <p:spPr>
          <a:xfrm>
            <a:off x="500033" y="3190901"/>
            <a:ext cx="11214188" cy="200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Understanding of key features of photonic transceiver for datacom and telecom applications</a:t>
            </a:r>
            <a:endParaRPr lang="en-IE" dirty="0">
              <a:solidFill>
                <a:schemeClr val="accent1"/>
              </a:solidFill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See the design processes to produce early-stage transceiver devices (hands-on activity)</a:t>
            </a:r>
            <a:endParaRPr lang="en-IE" dirty="0">
              <a:solidFill>
                <a:schemeClr val="accent1"/>
              </a:solidFill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See and evaluate working devices (hands-on activity)</a:t>
            </a:r>
            <a:endParaRPr lang="en-IE" dirty="0">
              <a:solidFill>
                <a:schemeClr val="accent1"/>
              </a:solidFill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Understand the photonic product design process and manufacturing ecosystem</a:t>
            </a:r>
            <a:endParaRPr lang="en-IE" dirty="0">
              <a:solidFill>
                <a:schemeClr val="accent1"/>
              </a:solidFill>
              <a:effectLst/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E7694D-C977-B341-BA80-6E76FD715F89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D8AF56-B10E-0F4A-9794-1F36BA793920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C6870D4A-AC3D-0347-892A-880108D5290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2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E901DCE-3731-C545-86D9-97496D56958C}"/>
              </a:ext>
            </a:extLst>
          </p:cNvPr>
          <p:cNvSpPr txBox="1"/>
          <p:nvPr/>
        </p:nvSpPr>
        <p:spPr>
          <a:xfrm>
            <a:off x="4317516" y="-54697"/>
            <a:ext cx="3583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Schedule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50E5E8-CEDC-7146-A0D9-50D5B4491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210743"/>
              </p:ext>
            </p:extLst>
          </p:nvPr>
        </p:nvGraphicFramePr>
        <p:xfrm>
          <a:off x="618067" y="1077478"/>
          <a:ext cx="11203230" cy="3737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266">
                  <a:extLst>
                    <a:ext uri="{9D8B030D-6E8A-4147-A177-3AD203B41FA5}">
                      <a16:colId xmlns:a16="http://schemas.microsoft.com/office/drawing/2014/main" val="2218319836"/>
                    </a:ext>
                  </a:extLst>
                </a:gridCol>
                <a:gridCol w="9211964">
                  <a:extLst>
                    <a:ext uri="{9D8B030D-6E8A-4147-A177-3AD203B41FA5}">
                      <a16:colId xmlns:a16="http://schemas.microsoft.com/office/drawing/2014/main" val="951049645"/>
                    </a:ext>
                  </a:extLst>
                </a:gridCol>
              </a:tblGrid>
              <a:tr h="62290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ED6931"/>
                          </a:solidFill>
                          <a:latin typeface="Arial Rounded MT Bold" panose="020F0704030504030204" pitchFamily="34" charset="77"/>
                        </a:rPr>
                        <a:t>Time</a:t>
                      </a:r>
                    </a:p>
                  </a:txBody>
                  <a:tcPr marL="9000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ED6931"/>
                          </a:solidFill>
                          <a:latin typeface="Arial Rounded MT Bold" panose="020F0704030504030204" pitchFamily="34" charset="77"/>
                        </a:rPr>
                        <a:t>Demo Activity</a:t>
                      </a:r>
                    </a:p>
                  </a:txBody>
                  <a:tcPr marL="90000" anchor="ctr"/>
                </a:tc>
                <a:extLst>
                  <a:ext uri="{0D108BD9-81ED-4DB2-BD59-A6C34878D82A}">
                    <a16:rowId xmlns:a16="http://schemas.microsoft.com/office/drawing/2014/main" val="4149870249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09:00 – 10:30</a:t>
                      </a: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Course Introduction &amp; Tutorial</a:t>
                      </a:r>
                      <a:endParaRPr lang="en-IE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562130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11:00 – 12:30</a:t>
                      </a: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Demo 1: High-capacity coherent optical transmission systems (hands-on)</a:t>
                      </a:r>
                      <a:endParaRPr lang="en-IE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674050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14:00 – 15:30</a:t>
                      </a: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Demo 2: 100Gbaud optical transceivers for datacom links (hands-on)</a:t>
                      </a:r>
                      <a:endParaRPr lang="en-IE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37447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15:30 – 17:00</a:t>
                      </a: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Demo 3: Optical beamforming technologies for beyond 5G applications (hands-on)</a:t>
                      </a:r>
                      <a:endParaRPr lang="en-IE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177147"/>
                  </a:ext>
                </a:extLst>
              </a:tr>
              <a:tr h="622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</a:rPr>
                        <a:t>17:00 – 17:30</a:t>
                      </a: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Arial Rounded MT Bold" panose="020F0704030504030204" pitchFamily="34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Follow-Up Questions &amp; Close</a:t>
                      </a:r>
                      <a:endParaRPr lang="en-IE" sz="1600" dirty="0">
                        <a:solidFill>
                          <a:schemeClr val="accent1"/>
                        </a:solidFill>
                        <a:latin typeface="Arial Rounded MT Bold" panose="020F0704030504030204" pitchFamily="34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2492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C4490FB-117F-F34C-B3C8-3425A4FD72E6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23262-3E57-F343-AB26-EC73A8F2626D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4E7BEA44-2208-AA4E-9B42-994B7529EAB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7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E901DCE-3731-C545-86D9-97496D56958C}"/>
              </a:ext>
            </a:extLst>
          </p:cNvPr>
          <p:cNvSpPr txBox="1"/>
          <p:nvPr/>
        </p:nvSpPr>
        <p:spPr>
          <a:xfrm>
            <a:off x="4422607" y="-54697"/>
            <a:ext cx="3373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Trainers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8649C-630D-4A48-ACC9-574FA3BD6D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067" y="620648"/>
            <a:ext cx="5509064" cy="309884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E3000A-1B49-004A-B682-4BBBB6888EFB}"/>
              </a:ext>
            </a:extLst>
          </p:cNvPr>
          <p:cNvSpPr txBox="1"/>
          <p:nvPr/>
        </p:nvSpPr>
        <p:spPr>
          <a:xfrm>
            <a:off x="418536" y="4204047"/>
            <a:ext cx="4221990" cy="1585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Director: </a:t>
            </a:r>
            <a:r>
              <a:rPr lang="en-US" sz="1400" b="1" dirty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Prof. Hercules Avramopoulos</a:t>
            </a:r>
          </a:p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Manager: </a:t>
            </a:r>
            <a:r>
              <a:rPr lang="en-US" sz="1400" b="1" dirty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Dr. Dimitris </a:t>
            </a:r>
            <a:r>
              <a:rPr lang="en-US" sz="1400" b="1" dirty="0" err="1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Apostolopoulos</a:t>
            </a:r>
            <a:endParaRPr lang="en-US" sz="1400" b="1" dirty="0">
              <a:solidFill>
                <a:schemeClr val="accent1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  <a:p>
            <a:endParaRPr lang="en-US" sz="800" b="1" dirty="0">
              <a:solidFill>
                <a:schemeClr val="accent1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Demo 1:</a:t>
            </a:r>
            <a:r>
              <a:rPr lang="en-US" sz="1400" b="1" dirty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 Dr. Maria </a:t>
            </a:r>
            <a:r>
              <a:rPr lang="en-US" sz="1400" b="1" dirty="0" err="1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Spyropoulou</a:t>
            </a:r>
            <a:endParaRPr lang="en-US" sz="1400" b="1" dirty="0">
              <a:solidFill>
                <a:schemeClr val="accent1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Demo 2: </a:t>
            </a:r>
            <a:r>
              <a:rPr lang="en-US" sz="1400" b="1" dirty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Dr. Giannis </a:t>
            </a:r>
            <a:r>
              <a:rPr lang="en-US" sz="1400" b="1" dirty="0" err="1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Kanakis</a:t>
            </a:r>
            <a:endParaRPr lang="en-US" sz="1400" b="1" dirty="0">
              <a:solidFill>
                <a:schemeClr val="accent1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Demo 3: </a:t>
            </a:r>
            <a:r>
              <a:rPr lang="en-US" sz="1400" b="1" dirty="0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Dr. Christos </a:t>
            </a:r>
            <a:r>
              <a:rPr lang="en-US" sz="1400" b="1" dirty="0" err="1">
                <a:solidFill>
                  <a:schemeClr val="accent1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Tsokos</a:t>
            </a:r>
            <a:endParaRPr lang="en-US" sz="1400" b="1" dirty="0">
              <a:solidFill>
                <a:schemeClr val="accent1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82A5D2-E076-3B47-BFFB-98BC4C66EF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6952" y="3066453"/>
            <a:ext cx="4044777" cy="2275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4AE67B-C762-1841-A150-69321021CC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6952" y="623441"/>
            <a:ext cx="4044777" cy="227518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254F06-9D04-344B-A4D1-583AD3C49AEB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2CD6BD-66EE-6349-9C0E-559274A62614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32A5B670-1665-784F-B067-5DFB854B2C2D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7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εσωτερ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DB6BFBD7-B8E6-D342-82AF-D61064B0E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015" y="1615504"/>
            <a:ext cx="3804530" cy="2946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171832-4A67-BE41-A744-4FBC80582405}"/>
              </a:ext>
            </a:extLst>
          </p:cNvPr>
          <p:cNvSpPr txBox="1"/>
          <p:nvPr/>
        </p:nvSpPr>
        <p:spPr>
          <a:xfrm>
            <a:off x="3763455" y="-54697"/>
            <a:ext cx="4691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Demonstrators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5C984E-319F-454B-98F2-E66C48D13660}"/>
              </a:ext>
            </a:extLst>
          </p:cNvPr>
          <p:cNvGrpSpPr/>
          <p:nvPr/>
        </p:nvGrpSpPr>
        <p:grpSpPr>
          <a:xfrm>
            <a:off x="387966" y="530078"/>
            <a:ext cx="4802020" cy="2505867"/>
            <a:chOff x="786344" y="553011"/>
            <a:chExt cx="4802020" cy="25058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780B6F-79CE-4F45-8C01-273A5F91B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88836" y="598137"/>
              <a:ext cx="3280987" cy="2460741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D817AF-6D90-0841-A404-64FFDCA38EB2}"/>
                </a:ext>
              </a:extLst>
            </p:cNvPr>
            <p:cNvSpPr txBox="1"/>
            <p:nvPr/>
          </p:nvSpPr>
          <p:spPr>
            <a:xfrm>
              <a:off x="786344" y="553011"/>
              <a:ext cx="4802020" cy="3077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Rounded MT Bold" panose="020F0704030504030204" pitchFamily="34" charset="77"/>
                </a:rPr>
                <a:t>High-capacity coherent optical transmission systems</a:t>
              </a:r>
              <a:endParaRPr lang="en-IE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C578FED-56AF-B749-9941-75E95070FBD6}"/>
              </a:ext>
            </a:extLst>
          </p:cNvPr>
          <p:cNvSpPr txBox="1"/>
          <p:nvPr/>
        </p:nvSpPr>
        <p:spPr>
          <a:xfrm>
            <a:off x="7002015" y="1319979"/>
            <a:ext cx="193437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Optical beamformer</a:t>
            </a:r>
            <a:endParaRPr lang="en-IE" sz="1400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09FE911-5DBA-F141-A701-895CBADEC6FC}"/>
              </a:ext>
            </a:extLst>
          </p:cNvPr>
          <p:cNvGrpSpPr/>
          <p:nvPr/>
        </p:nvGrpSpPr>
        <p:grpSpPr>
          <a:xfrm>
            <a:off x="2591392" y="3209559"/>
            <a:ext cx="4408323" cy="2512781"/>
            <a:chOff x="2364364" y="3277420"/>
            <a:chExt cx="4408323" cy="251278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35C9463-F2BB-B341-BBE2-8983E5FF8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566" t="23204" r="10904" b="4479"/>
            <a:stretch/>
          </p:blipFill>
          <p:spPr>
            <a:xfrm>
              <a:off x="2401679" y="3496861"/>
              <a:ext cx="4371008" cy="2293340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E1DA2C-F98A-374F-8F37-473A850E93E1}"/>
                </a:ext>
              </a:extLst>
            </p:cNvPr>
            <p:cNvSpPr txBox="1"/>
            <p:nvPr/>
          </p:nvSpPr>
          <p:spPr>
            <a:xfrm>
              <a:off x="2364364" y="3277420"/>
              <a:ext cx="4408323" cy="30777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  <a:latin typeface="Arial Rounded MT Bold" panose="020F0704030504030204" pitchFamily="34" charset="77"/>
                </a:rPr>
                <a:t>100Gbaud optical transceivers for datacom links</a:t>
              </a:r>
              <a:endParaRPr lang="en-IE" sz="1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C0390B1-BFFC-014E-8E3A-D91E88E2FD92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AF0FDD-FB4A-0A4E-BBD2-59AE0B0956C5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1EC945E4-D68F-1144-BABA-0D7A72DB630E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1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of Electrical and Computer Engineering">
            <a:extLst>
              <a:ext uri="{FF2B5EF4-FFF2-40B4-BE49-F238E27FC236}">
                <a16:creationId xmlns:a16="http://schemas.microsoft.com/office/drawing/2014/main" id="{7EDD355F-9AA9-8A4E-BF96-B89ECCD2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86" y="631060"/>
            <a:ext cx="4406677" cy="16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E901DCE-3731-C545-86D9-97496D56958C}"/>
              </a:ext>
            </a:extLst>
          </p:cNvPr>
          <p:cNvSpPr txBox="1"/>
          <p:nvPr/>
        </p:nvSpPr>
        <p:spPr>
          <a:xfrm>
            <a:off x="2617039" y="-54697"/>
            <a:ext cx="6984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Course Location, Schedule &amp; Cost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F6F53-9581-AC44-9A6F-AD6189F5DDAC}"/>
              </a:ext>
            </a:extLst>
          </p:cNvPr>
          <p:cNvSpPr txBox="1"/>
          <p:nvPr/>
        </p:nvSpPr>
        <p:spPr>
          <a:xfrm>
            <a:off x="4066349" y="3715569"/>
            <a:ext cx="4072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Further Information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8ED569-E930-4D4F-A42B-6159094C9ABB}"/>
              </a:ext>
            </a:extLst>
          </p:cNvPr>
          <p:cNvSpPr txBox="1"/>
          <p:nvPr/>
        </p:nvSpPr>
        <p:spPr>
          <a:xfrm>
            <a:off x="5716864" y="724439"/>
            <a:ext cx="4387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ICCS/NTUA, Athens, Greece</a:t>
            </a:r>
          </a:p>
          <a:p>
            <a:r>
              <a:rPr lang="en-US" sz="1600" dirty="0"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(https://</a:t>
            </a:r>
            <a:r>
              <a:rPr lang="en-US" sz="1600" dirty="0" err="1"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goo.gl</a:t>
            </a:r>
            <a:r>
              <a:rPr lang="en-US" sz="1600" dirty="0"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/maps/eue2qfQ7GTzpdcb27)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FEC3A-6522-AF4C-ABF3-DA9054052F50}"/>
              </a:ext>
            </a:extLst>
          </p:cNvPr>
          <p:cNvSpPr txBox="1"/>
          <p:nvPr/>
        </p:nvSpPr>
        <p:spPr>
          <a:xfrm>
            <a:off x="834478" y="2301161"/>
            <a:ext cx="8456289" cy="1152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Course Schedule (October, March – exact dates to be confirmed)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Number of people (Groups of 6 people per course)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Course Cost  (300 Euros per person, includes catering and project consumables)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C5A614-5E39-0B49-9CE6-7ED5C7BEAC7D}"/>
              </a:ext>
            </a:extLst>
          </p:cNvPr>
          <p:cNvSpPr txBox="1"/>
          <p:nvPr/>
        </p:nvSpPr>
        <p:spPr>
          <a:xfrm>
            <a:off x="834478" y="4398400"/>
            <a:ext cx="4637360" cy="1152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apostold@mail.ntua.gr</a:t>
            </a:r>
            <a:endParaRPr lang="en-US" sz="16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https://</a:t>
            </a:r>
            <a:r>
              <a:rPr lang="en-US" sz="1600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www.photonics.ntua.gr</a:t>
            </a: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/contact-us/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www.photonhub.eu</a:t>
            </a: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77"/>
              </a:rPr>
              <a:t>/</a:t>
            </a:r>
            <a:r>
              <a:rPr lang="en-US" sz="1600" dirty="0" err="1">
                <a:solidFill>
                  <a:schemeClr val="accent1"/>
                </a:solidFill>
                <a:latin typeface="Arial Rounded MT Bold" panose="020F0704030504030204" pitchFamily="34" charset="77"/>
              </a:rPr>
              <a:t>euphotonicsacademy</a:t>
            </a:r>
            <a:endParaRPr lang="en-US" sz="1600" dirty="0">
              <a:solidFill>
                <a:schemeClr val="accent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5440E6-AD02-914C-9BDA-06C8F5B47A36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059964-2255-904E-A760-7619C0FB30F6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74F7D6B1-CA04-614B-A677-16D88C51632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80BB4D7-8076-3E47-A123-F113DA846D77}"/>
              </a:ext>
            </a:extLst>
          </p:cNvPr>
          <p:cNvSpPr txBox="1"/>
          <p:nvPr/>
        </p:nvSpPr>
        <p:spPr>
          <a:xfrm>
            <a:off x="2510357" y="-54697"/>
            <a:ext cx="7197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Course Material </a:t>
            </a:r>
            <a:r>
              <a:rPr lang="en-US" sz="3200" dirty="0">
                <a:solidFill>
                  <a:srgbClr val="2F5597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(technical hand-outs)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B3496-0BFF-D141-B731-301258A25058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8CD227-F8A5-104F-8CB4-7CF9AA62A5B1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E5FD79C3-D6AF-3E4B-9267-2FF96016088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B4645980-954D-DD4E-937F-8E5854E3A169}"/>
              </a:ext>
            </a:extLst>
          </p:cNvPr>
          <p:cNvSpPr/>
          <p:nvPr/>
        </p:nvSpPr>
        <p:spPr>
          <a:xfrm>
            <a:off x="496390" y="1173842"/>
            <a:ext cx="11214188" cy="454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latin typeface="Arial Rounded MT Bold" panose="020F0704030504030204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Course notes to be provided for each demo.</a:t>
            </a:r>
            <a:endParaRPr lang="en-IE" dirty="0">
              <a:solidFill>
                <a:schemeClr val="accent1"/>
              </a:solidFill>
              <a:effectLst/>
              <a:latin typeface="Arial Rounded MT Bold" panose="020F0704030504030204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1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7C6F34B-9B35-174B-A667-C8B43ABB4B63}"/>
              </a:ext>
            </a:extLst>
          </p:cNvPr>
          <p:cNvSpPr txBox="1"/>
          <p:nvPr/>
        </p:nvSpPr>
        <p:spPr>
          <a:xfrm>
            <a:off x="5032221" y="-54697"/>
            <a:ext cx="2154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Keywords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17EC7A-911D-A94D-B3B3-B8175156D8FD}"/>
              </a:ext>
            </a:extLst>
          </p:cNvPr>
          <p:cNvSpPr txBox="1"/>
          <p:nvPr/>
        </p:nvSpPr>
        <p:spPr>
          <a:xfrm>
            <a:off x="878278" y="1054437"/>
            <a:ext cx="10917156" cy="1285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Optical communications, Datacenter interconnects, Optical transceivers, Optical networks, 5G, 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PICs, Integrated Photonics, Silicon photonics, optical system design, Coherent communications,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Digital signal processing.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8E424-5903-8A41-A51A-193C4A654171}"/>
              </a:ext>
            </a:extLst>
          </p:cNvPr>
          <p:cNvSpPr txBox="1"/>
          <p:nvPr/>
        </p:nvSpPr>
        <p:spPr>
          <a:xfrm>
            <a:off x="1751303" y="3088328"/>
            <a:ext cx="8715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Relevant Technology &amp; Application Domain</a:t>
            </a:r>
            <a:endParaRPr lang="en-US" sz="3200" dirty="0">
              <a:solidFill>
                <a:srgbClr val="2F5597"/>
              </a:solidFill>
              <a:latin typeface="Arial Rounded MT Bold" panose="020F0704030504030204" pitchFamily="34" charset="77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F377BD-3104-8A41-81C1-A823A37120C0}"/>
              </a:ext>
            </a:extLst>
          </p:cNvPr>
          <p:cNvSpPr/>
          <p:nvPr/>
        </p:nvSpPr>
        <p:spPr>
          <a:xfrm>
            <a:off x="878278" y="4060376"/>
            <a:ext cx="10789556" cy="86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Technology: </a:t>
            </a:r>
            <a:r>
              <a:rPr lang="en-US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Silicon Photonics, </a:t>
            </a:r>
            <a:r>
              <a:rPr lang="en-US" dirty="0" err="1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InP</a:t>
            </a:r>
            <a:r>
              <a:rPr lang="en-US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-based PICs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Application: </a:t>
            </a:r>
            <a:r>
              <a:rPr lang="en-US" dirty="0">
                <a:solidFill>
                  <a:srgbClr val="2F5597"/>
                </a:solidFill>
                <a:latin typeface="Arial Rounded MT Bold" panose="020F0704030504030204" pitchFamily="34" charset="77"/>
                <a:ea typeface="Helvetica" charset="0"/>
                <a:cs typeface="Arial" panose="020B0604020202020204" pitchFamily="34" charset="0"/>
              </a:rPr>
              <a:t>ICT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AD2F7-6DB6-7042-95BC-E8477DB8E061}"/>
              </a:ext>
            </a:extLst>
          </p:cNvPr>
          <p:cNvSpPr/>
          <p:nvPr/>
        </p:nvSpPr>
        <p:spPr>
          <a:xfrm>
            <a:off x="285007" y="6133652"/>
            <a:ext cx="11628000" cy="21600"/>
          </a:xfrm>
          <a:prstGeom prst="rect">
            <a:avLst/>
          </a:prstGeom>
          <a:solidFill>
            <a:srgbClr val="0A1CAD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F5597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5EC51-FFFB-C849-B21B-981218D59BDE}"/>
              </a:ext>
            </a:extLst>
          </p:cNvPr>
          <p:cNvSpPr/>
          <p:nvPr/>
        </p:nvSpPr>
        <p:spPr>
          <a:xfrm>
            <a:off x="3976492" y="6303488"/>
            <a:ext cx="4253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ED6931"/>
                </a:solidFill>
                <a:latin typeface="Arial Rounded MT Bold" panose="020F0704030504030204" pitchFamily="34" charset="77"/>
              </a:rPr>
              <a:t>European Photonics Innovation Academy</a:t>
            </a: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71A087A7-63F1-3D42-820B-A1B53E9D55B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9" y="6237180"/>
            <a:ext cx="1459230" cy="4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4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5068</TotalTime>
  <Words>539</Words>
  <Application>Microsoft Macintosh PowerPoint</Application>
  <PresentationFormat>Ευρεία οθόνη</PresentationFormat>
  <Paragraphs>74</Paragraphs>
  <Slides>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O'Brien</dc:creator>
  <cp:lastModifiedBy>Dimitrios Apostolopoulos</cp:lastModifiedBy>
  <cp:revision>193</cp:revision>
  <dcterms:created xsi:type="dcterms:W3CDTF">2020-02-29T13:09:21Z</dcterms:created>
  <dcterms:modified xsi:type="dcterms:W3CDTF">2021-08-04T08:24:44Z</dcterms:modified>
</cp:coreProperties>
</file>